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330" r:id="rId5"/>
    <p:sldId id="294" r:id="rId6"/>
    <p:sldId id="329" r:id="rId7"/>
    <p:sldId id="331" r:id="rId8"/>
    <p:sldId id="259" r:id="rId9"/>
    <p:sldId id="260" r:id="rId10"/>
    <p:sldId id="262" r:id="rId11"/>
    <p:sldId id="332" r:id="rId12"/>
    <p:sldId id="319" r:id="rId13"/>
    <p:sldId id="334" r:id="rId14"/>
    <p:sldId id="266" r:id="rId15"/>
    <p:sldId id="335" r:id="rId16"/>
    <p:sldId id="336" r:id="rId17"/>
    <p:sldId id="320" r:id="rId18"/>
    <p:sldId id="301" r:id="rId19"/>
    <p:sldId id="323" r:id="rId20"/>
    <p:sldId id="325" r:id="rId21"/>
    <p:sldId id="283" r:id="rId22"/>
    <p:sldId id="337" r:id="rId23"/>
    <p:sldId id="339" r:id="rId24"/>
    <p:sldId id="284" r:id="rId25"/>
    <p:sldId id="326" r:id="rId26"/>
    <p:sldId id="340" r:id="rId27"/>
    <p:sldId id="346" r:id="rId28"/>
    <p:sldId id="341" r:id="rId29"/>
    <p:sldId id="342" r:id="rId30"/>
    <p:sldId id="343" r:id="rId31"/>
    <p:sldId id="263" r:id="rId32"/>
    <p:sldId id="264" r:id="rId33"/>
    <p:sldId id="265" r:id="rId34"/>
    <p:sldId id="261" r:id="rId35"/>
    <p:sldId id="272" r:id="rId36"/>
    <p:sldId id="274" r:id="rId37"/>
    <p:sldId id="273" r:id="rId38"/>
    <p:sldId id="275" r:id="rId39"/>
    <p:sldId id="277" r:id="rId40"/>
    <p:sldId id="276" r:id="rId41"/>
    <p:sldId id="278" r:id="rId42"/>
    <p:sldId id="279" r:id="rId43"/>
    <p:sldId id="282" r:id="rId44"/>
    <p:sldId id="344" r:id="rId45"/>
    <p:sldId id="267" r:id="rId46"/>
    <p:sldId id="271" r:id="rId47"/>
    <p:sldId id="268" r:id="rId48"/>
    <p:sldId id="328" r:id="rId49"/>
    <p:sldId id="269" r:id="rId50"/>
    <p:sldId id="345" r:id="rId51"/>
    <p:sldId id="28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pple-id@vetclinics.uzh.ch" initials="a" lastIdx="13" clrIdx="0"/>
  <p:cmAuthor id="2" name="Microsoft Office User" initials="MOU" lastIdx="1" clrIdx="1">
    <p:extLst>
      <p:ext uri="{19B8F6BF-5375-455C-9EA6-DF929625EA0E}">
        <p15:presenceInfo xmlns:p15="http://schemas.microsoft.com/office/powerpoint/2012/main" userId="Microsoft Office User" providerId="None"/>
      </p:ext>
    </p:extLst>
  </p:cmAuthor>
  <p:cmAuthor id="3" name="Rachel Hattersley" initials="RH" lastIdx="1" clrIdx="2">
    <p:extLst>
      <p:ext uri="{19B8F6BF-5375-455C-9EA6-DF929625EA0E}">
        <p15:presenceInfo xmlns:p15="http://schemas.microsoft.com/office/powerpoint/2012/main" userId="S::rachel.hattersley@dwr.co.uk::be9adf68-6ac2-4d1c-803c-b7f50a35040c" providerId="AD"/>
      </p:ext>
    </p:extLst>
  </p:cmAuthor>
  <p:cmAuthor id="4" name="Sorrel Langley-Hobbs" initials="SL" lastIdx="7" clrIdx="3">
    <p:extLst>
      <p:ext uri="{19B8F6BF-5375-455C-9EA6-DF929625EA0E}">
        <p15:presenceInfo xmlns:p15="http://schemas.microsoft.com/office/powerpoint/2012/main" userId="10037ffe8bbb601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8" autoAdjust="0"/>
    <p:restoredTop sz="94660"/>
  </p:normalViewPr>
  <p:slideViewPr>
    <p:cSldViewPr snapToGrid="0">
      <p:cViewPr>
        <p:scale>
          <a:sx n="150" d="100"/>
          <a:sy n="150" d="100"/>
        </p:scale>
        <p:origin x="768" y="39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E0B9B-2FD0-604B-91BF-8020243D713E}" type="datetimeFigureOut">
              <a:rPr lang="en-US" smtClean="0"/>
              <a:t>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26542E-67F0-ED49-AAC4-BD676BECA972}" type="slidenum">
              <a:rPr lang="en-US" smtClean="0"/>
              <a:t>‹Nr.›</a:t>
            </a:fld>
            <a:endParaRPr lang="en-US"/>
          </a:p>
        </p:txBody>
      </p:sp>
    </p:spTree>
    <p:extLst>
      <p:ext uri="{BB962C8B-B14F-4D97-AF65-F5344CB8AC3E}">
        <p14:creationId xmlns:p14="http://schemas.microsoft.com/office/powerpoint/2010/main" val="276611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Administrative details</a:t>
            </a:r>
            <a:r>
              <a:rPr lang="en-US" baseline="0" dirty="0"/>
              <a:t> </a:t>
            </a:r>
          </a:p>
          <a:p>
            <a:r>
              <a:rPr lang="en-US" baseline="0" dirty="0" err="1"/>
              <a:t>timelline</a:t>
            </a:r>
            <a:endParaRPr lang="en-US" dirty="0"/>
          </a:p>
        </p:txBody>
      </p:sp>
      <p:sp>
        <p:nvSpPr>
          <p:cNvPr id="4" name="Slide Number Placeholder 3"/>
          <p:cNvSpPr>
            <a:spLocks noGrp="1"/>
          </p:cNvSpPr>
          <p:nvPr>
            <p:ph type="sldNum" sz="quarter" idx="10"/>
          </p:nvPr>
        </p:nvSpPr>
        <p:spPr/>
        <p:txBody>
          <a:bodyPr/>
          <a:lstStyle/>
          <a:p>
            <a:fld id="{0F5702ED-1073-D44A-A68A-D630DCF10E0B}" type="slidenum">
              <a:rPr lang="en-US" smtClean="0"/>
              <a:t>5</a:t>
            </a:fld>
            <a:endParaRPr lang="en-US"/>
          </a:p>
        </p:txBody>
      </p:sp>
    </p:spTree>
    <p:extLst>
      <p:ext uri="{BB962C8B-B14F-4D97-AF65-F5344CB8AC3E}">
        <p14:creationId xmlns:p14="http://schemas.microsoft.com/office/powerpoint/2010/main" val="305487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Administrative details</a:t>
            </a:r>
            <a:r>
              <a:rPr lang="en-US" baseline="0" dirty="0"/>
              <a:t> </a:t>
            </a:r>
          </a:p>
          <a:p>
            <a:r>
              <a:rPr lang="en-US" baseline="0" dirty="0" err="1"/>
              <a:t>timelline</a:t>
            </a:r>
            <a:endParaRPr lang="en-US" dirty="0"/>
          </a:p>
        </p:txBody>
      </p:sp>
      <p:sp>
        <p:nvSpPr>
          <p:cNvPr id="4" name="Slide Number Placeholder 3"/>
          <p:cNvSpPr>
            <a:spLocks noGrp="1"/>
          </p:cNvSpPr>
          <p:nvPr>
            <p:ph type="sldNum" sz="quarter" idx="10"/>
          </p:nvPr>
        </p:nvSpPr>
        <p:spPr/>
        <p:txBody>
          <a:bodyPr/>
          <a:lstStyle/>
          <a:p>
            <a:fld id="{0F5702ED-1073-D44A-A68A-D630DCF10E0B}" type="slidenum">
              <a:rPr lang="en-US" smtClean="0"/>
              <a:t>6</a:t>
            </a:fld>
            <a:endParaRPr lang="en-US"/>
          </a:p>
        </p:txBody>
      </p:sp>
    </p:spTree>
    <p:extLst>
      <p:ext uri="{BB962C8B-B14F-4D97-AF65-F5344CB8AC3E}">
        <p14:creationId xmlns:p14="http://schemas.microsoft.com/office/powerpoint/2010/main" val="58226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9D85121-6F69-47F2-955D-50E01E2AC672}"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427047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85121-6F69-47F2-955D-50E01E2AC672}"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201230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85121-6F69-47F2-955D-50E01E2AC672}"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307422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9D85121-6F69-47F2-955D-50E01E2AC672}"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16273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D85121-6F69-47F2-955D-50E01E2AC672}"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97750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9D85121-6F69-47F2-955D-50E01E2AC672}"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84486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9D85121-6F69-47F2-955D-50E01E2AC672}" type="datetimeFigureOut">
              <a:rPr lang="en-GB" smtClean="0"/>
              <a:t>09/01/2023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37867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D85121-6F69-47F2-955D-50E01E2AC672}" type="datetimeFigureOut">
              <a:rPr lang="en-GB" smtClean="0"/>
              <a:t>09/01/2023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357620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85121-6F69-47F2-955D-50E01E2AC672}" type="datetimeFigureOut">
              <a:rPr lang="en-GB" smtClean="0"/>
              <a:t>09/01/2023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399151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D85121-6F69-47F2-955D-50E01E2AC672}"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346711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D85121-6F69-47F2-955D-50E01E2AC672}"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A6278E-1222-40BC-9912-3461AC9FE2C2}" type="slidenum">
              <a:rPr lang="en-GB" smtClean="0"/>
              <a:t>‹Nr.›</a:t>
            </a:fld>
            <a:endParaRPr lang="en-GB"/>
          </a:p>
        </p:txBody>
      </p:sp>
    </p:spTree>
    <p:extLst>
      <p:ext uri="{BB962C8B-B14F-4D97-AF65-F5344CB8AC3E}">
        <p14:creationId xmlns:p14="http://schemas.microsoft.com/office/powerpoint/2010/main" val="366909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85121-6F69-47F2-955D-50E01E2AC672}" type="datetimeFigureOut">
              <a:rPr lang="en-GB" smtClean="0"/>
              <a:t>09/01/2023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6278E-1222-40BC-9912-3461AC9FE2C2}" type="slidenum">
              <a:rPr lang="en-GB" smtClean="0"/>
              <a:t>‹Nr.›</a:t>
            </a:fld>
            <a:endParaRPr lang="en-GB"/>
          </a:p>
        </p:txBody>
      </p:sp>
    </p:spTree>
    <p:extLst>
      <p:ext uri="{BB962C8B-B14F-4D97-AF65-F5344CB8AC3E}">
        <p14:creationId xmlns:p14="http://schemas.microsoft.com/office/powerpoint/2010/main" val="1353954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44.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2.xml"/><Relationship Id="rId4" Type="http://schemas.openxmlformats.org/officeDocument/2006/relationships/slide" Target="slide1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s://www.ecvs.org/membership/board_examination.php"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cvs.org/membership/board_examination.php#ReadingList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12954"/>
          </a:xfrm>
        </p:spPr>
        <p:txBody>
          <a:bodyPr>
            <a:normAutofit/>
          </a:bodyPr>
          <a:lstStyle/>
          <a:p>
            <a:pPr>
              <a:lnSpc>
                <a:spcPct val="100000"/>
              </a:lnSpc>
            </a:pPr>
            <a:r>
              <a:rPr lang="en-GB" sz="4400" dirty="0">
                <a:latin typeface="Helvetica Neue" panose="02000503000000020004" pitchFamily="2" charset="0"/>
                <a:ea typeface="Helvetica Neue" panose="02000503000000020004" pitchFamily="2" charset="0"/>
                <a:cs typeface="Helvetica Neue" panose="02000503000000020004" pitchFamily="2" charset="0"/>
              </a:rPr>
              <a:t>Guide to the</a:t>
            </a:r>
            <a:br>
              <a:rPr lang="en-GB" sz="4400" dirty="0">
                <a:latin typeface="Helvetica Neue" panose="02000503000000020004" pitchFamily="2" charset="0"/>
                <a:ea typeface="Helvetica Neue" panose="02000503000000020004" pitchFamily="2" charset="0"/>
                <a:cs typeface="Helvetica Neue" panose="02000503000000020004" pitchFamily="2" charset="0"/>
              </a:rPr>
            </a:br>
            <a:r>
              <a:rPr lang="en-GB" sz="4400" dirty="0">
                <a:latin typeface="Helvetica Neue" panose="02000503000000020004" pitchFamily="2" charset="0"/>
                <a:ea typeface="Helvetica Neue" panose="02000503000000020004" pitchFamily="2" charset="0"/>
                <a:cs typeface="Helvetica Neue" panose="02000503000000020004" pitchFamily="2" charset="0"/>
              </a:rPr>
              <a:t>ECVS Board Examination</a:t>
            </a:r>
          </a:p>
        </p:txBody>
      </p:sp>
      <p:pic>
        <p:nvPicPr>
          <p:cNvPr id="4" name="Grafik 3">
            <a:extLst>
              <a:ext uri="{FF2B5EF4-FFF2-40B4-BE49-F238E27FC236}">
                <a16:creationId xmlns:a16="http://schemas.microsoft.com/office/drawing/2014/main" id="{60CD3B36-E121-374E-A25D-56F362184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5144" y="3395037"/>
            <a:ext cx="2708392" cy="2708392"/>
          </a:xfrm>
          <a:prstGeom prst="rect">
            <a:avLst/>
          </a:prstGeom>
        </p:spPr>
      </p:pic>
    </p:spTree>
    <p:extLst>
      <p:ext uri="{BB962C8B-B14F-4D97-AF65-F5344CB8AC3E}">
        <p14:creationId xmlns:p14="http://schemas.microsoft.com/office/powerpoint/2010/main" val="1666742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365125"/>
            <a:ext cx="11354634" cy="1325563"/>
          </a:xfrm>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Multiple Choice Questions (MCQ) Exam</a:t>
            </a:r>
          </a:p>
        </p:txBody>
      </p:sp>
      <p:sp>
        <p:nvSpPr>
          <p:cNvPr id="3" name="Content Placeholder 2"/>
          <p:cNvSpPr>
            <a:spLocks noGrp="1"/>
          </p:cNvSpPr>
          <p:nvPr>
            <p:ph idx="1"/>
          </p:nvPr>
        </p:nvSpPr>
        <p:spPr>
          <a:xfrm>
            <a:off x="838199" y="1530000"/>
            <a:ext cx="10843200" cy="4351338"/>
          </a:xfrm>
        </p:spPr>
        <p:txBody>
          <a:bodyPr>
            <a:noAutofit/>
          </a:bodyPr>
          <a:lstStyle/>
          <a:p>
            <a:pPr marL="0" indent="0">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AIM</a:t>
            </a:r>
            <a:r>
              <a:rPr lang="en-GB" sz="2000" dirty="0">
                <a:latin typeface="Helvetica Neue" panose="02000503000000020004" pitchFamily="2" charset="0"/>
                <a:ea typeface="Helvetica Neue" panose="02000503000000020004" pitchFamily="2" charset="0"/>
                <a:cs typeface="Helvetica Neue" panose="02000503000000020004" pitchFamily="2" charset="0"/>
              </a:rPr>
              <a:t>:		to assess knowledge of the relevant medical literature, both text books and 		journals (of the last 5 years)</a:t>
            </a:r>
          </a:p>
          <a:p>
            <a:pPr marL="0" indent="0">
              <a:spcBef>
                <a:spcPts val="2400"/>
              </a:spcBef>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FORMAT</a:t>
            </a:r>
            <a:r>
              <a:rPr lang="en-GB" sz="2000" dirty="0">
                <a:latin typeface="Helvetica Neue" panose="02000503000000020004" pitchFamily="2" charset="0"/>
                <a:ea typeface="Helvetica Neue" panose="02000503000000020004" pitchFamily="2" charset="0"/>
                <a:cs typeface="Helvetica Neue" panose="02000503000000020004" pitchFamily="2" charset="0"/>
              </a:rPr>
              <a:t>: 	100 questions, each with a question stem and 4 answer choices (correct 		answer + 3 distractors)</a:t>
            </a:r>
          </a:p>
          <a:p>
            <a:pPr marL="0" indent="0">
              <a:spcBef>
                <a:spcPts val="2400"/>
              </a:spcBef>
              <a:buNone/>
            </a:pPr>
            <a:r>
              <a:rPr lang="en-GB" sz="2000" dirty="0">
                <a:latin typeface="Helvetica Neue" panose="02000503000000020004" pitchFamily="2" charset="0"/>
                <a:ea typeface="Helvetica Neue" panose="02000503000000020004" pitchFamily="2" charset="0"/>
                <a:cs typeface="Helvetica Neue" panose="02000503000000020004" pitchFamily="2" charset="0"/>
              </a:rPr>
              <a:t>		10-20% of the questions are of a general nature (e.g. anatomy, physiology), 		the rest is species specific. The LA exam contains up to 20% food animal 		questions.</a:t>
            </a:r>
          </a:p>
          <a:p>
            <a:pPr marL="0" indent="0">
              <a:spcBef>
                <a:spcPts val="2400"/>
              </a:spcBef>
              <a:buNone/>
            </a:pPr>
            <a:r>
              <a:rPr lang="en-GB" sz="2000" dirty="0">
                <a:latin typeface="Helvetica Neue" panose="02000503000000020004" pitchFamily="2" charset="0"/>
                <a:ea typeface="Helvetica Neue" panose="02000503000000020004" pitchFamily="2" charset="0"/>
                <a:cs typeface="Helvetica Neue" panose="02000503000000020004" pitchFamily="2" charset="0"/>
              </a:rPr>
              <a:t>		The order of the </a:t>
            </a:r>
            <a:r>
              <a:rPr lang="en-GB" sz="2000" i="1" dirty="0">
                <a:latin typeface="Helvetica Neue" panose="02000503000000020004" pitchFamily="2" charset="0"/>
                <a:ea typeface="Helvetica Neue" panose="02000503000000020004" pitchFamily="2" charset="0"/>
                <a:cs typeface="Helvetica Neue" panose="02000503000000020004" pitchFamily="2" charset="0"/>
              </a:rPr>
              <a:t>questions</a:t>
            </a:r>
            <a:r>
              <a:rPr lang="en-GB" sz="2000" dirty="0">
                <a:latin typeface="Helvetica Neue" panose="02000503000000020004" pitchFamily="2" charset="0"/>
                <a:ea typeface="Helvetica Neue" panose="02000503000000020004" pitchFamily="2" charset="0"/>
                <a:cs typeface="Helvetica Neue" panose="02000503000000020004" pitchFamily="2" charset="0"/>
              </a:rPr>
              <a:t> is randomised for each candidate.</a:t>
            </a:r>
            <a:br>
              <a:rPr lang="en-GB" sz="2000" dirty="0">
                <a:latin typeface="Helvetica Neue" panose="02000503000000020004" pitchFamily="2" charset="0"/>
                <a:ea typeface="Helvetica Neue" panose="02000503000000020004" pitchFamily="2" charset="0"/>
                <a:cs typeface="Helvetica Neue" panose="02000503000000020004" pitchFamily="2" charset="0"/>
              </a:rPr>
            </a:br>
            <a:r>
              <a:rPr lang="en-GB" sz="2000" dirty="0">
                <a:latin typeface="Helvetica Neue" panose="02000503000000020004" pitchFamily="2" charset="0"/>
                <a:ea typeface="Helvetica Neue" panose="02000503000000020004" pitchFamily="2" charset="0"/>
                <a:cs typeface="Helvetica Neue" panose="02000503000000020004" pitchFamily="2" charset="0"/>
              </a:rPr>
              <a:t>		The order of the </a:t>
            </a:r>
            <a:r>
              <a:rPr lang="en-GB" sz="2000" i="1" dirty="0">
                <a:latin typeface="Helvetica Neue" panose="02000503000000020004" pitchFamily="2" charset="0"/>
                <a:ea typeface="Helvetica Neue" panose="02000503000000020004" pitchFamily="2" charset="0"/>
                <a:cs typeface="Helvetica Neue" panose="02000503000000020004" pitchFamily="2" charset="0"/>
              </a:rPr>
              <a:t>answer choices</a:t>
            </a:r>
            <a:r>
              <a:rPr lang="en-GB" sz="2000" dirty="0">
                <a:latin typeface="Helvetica Neue" panose="02000503000000020004" pitchFamily="2" charset="0"/>
                <a:ea typeface="Helvetica Neue" panose="02000503000000020004" pitchFamily="2" charset="0"/>
                <a:cs typeface="Helvetica Neue" panose="02000503000000020004" pitchFamily="2" charset="0"/>
              </a:rPr>
              <a:t> is randomised for each candidate.</a:t>
            </a:r>
          </a:p>
          <a:p>
            <a:pPr marL="0" indent="0">
              <a:spcBef>
                <a:spcPts val="2400"/>
              </a:spcBef>
              <a:buNone/>
            </a:pPr>
            <a:r>
              <a:rPr lang="en-GB" sz="2000" dirty="0">
                <a:latin typeface="Helvetica Neue" panose="02000503000000020004" pitchFamily="2" charset="0"/>
                <a:ea typeface="Helvetica Neue" panose="02000503000000020004" pitchFamily="2" charset="0"/>
                <a:cs typeface="Helvetica Neue" panose="02000503000000020004" pitchFamily="2" charset="0"/>
              </a:rPr>
              <a:t>		There is entirely free navigation throughout the exam. All questions can 			be viewed from the beginning. Answers can be edited until the end of the 		exam. </a:t>
            </a:r>
            <a:r>
              <a:rPr lang="en-GB" sz="2000" i="1" dirty="0">
                <a:latin typeface="Helvetica Neue" panose="02000503000000020004" pitchFamily="2" charset="0"/>
                <a:ea typeface="Helvetica Neue" panose="02000503000000020004" pitchFamily="2" charset="0"/>
                <a:cs typeface="Helvetica Neue" panose="02000503000000020004" pitchFamily="2" charset="0"/>
              </a:rPr>
              <a:t>Candidates are responsible for their own time management!</a:t>
            </a:r>
          </a:p>
          <a:p>
            <a:pPr marL="0" indent="0">
              <a:spcBef>
                <a:spcPts val="2400"/>
              </a:spcBef>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DURATION</a:t>
            </a:r>
            <a:r>
              <a:rPr lang="en-GB" sz="2000" dirty="0">
                <a:latin typeface="Helvetica Neue" panose="02000503000000020004" pitchFamily="2" charset="0"/>
                <a:ea typeface="Helvetica Neue" panose="02000503000000020004" pitchFamily="2" charset="0"/>
                <a:cs typeface="Helvetica Neue" panose="02000503000000020004" pitchFamily="2" charset="0"/>
              </a:rPr>
              <a:t>:	One continuous 5-hour session. Candidates can leave when finished.</a:t>
            </a:r>
          </a:p>
        </p:txBody>
      </p:sp>
    </p:spTree>
    <p:extLst>
      <p:ext uri="{BB962C8B-B14F-4D97-AF65-F5344CB8AC3E}">
        <p14:creationId xmlns:p14="http://schemas.microsoft.com/office/powerpoint/2010/main" val="144337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EEC84-9531-6B45-8FB3-7E4309BFE82B}"/>
              </a:ext>
            </a:extLst>
          </p:cNvPr>
          <p:cNvSpPr>
            <a:spLocks noGrp="1"/>
          </p:cNvSpPr>
          <p:nvPr>
            <p:ph type="title"/>
          </p:nvPr>
        </p:nvSpPr>
        <p:spPr/>
        <p:txBody>
          <a:bodyPr/>
          <a:lstStyle/>
          <a:p>
            <a:r>
              <a:rPr lang="de-DE" dirty="0" err="1">
                <a:latin typeface="Helvetica Neue" panose="02000503000000020004" pitchFamily="2" charset="0"/>
                <a:ea typeface="Helvetica Neue" panose="02000503000000020004" pitchFamily="2" charset="0"/>
                <a:cs typeface="Helvetica Neue" panose="02000503000000020004" pitchFamily="2" charset="0"/>
              </a:rPr>
              <a:t>Preparing</a:t>
            </a:r>
            <a:r>
              <a:rPr lang="de-DE" dirty="0">
                <a:latin typeface="Helvetica Neue" panose="02000503000000020004" pitchFamily="2" charset="0"/>
                <a:ea typeface="Helvetica Neue" panose="02000503000000020004" pitchFamily="2" charset="0"/>
                <a:cs typeface="Helvetica Neue" panose="02000503000000020004" pitchFamily="2" charset="0"/>
              </a:rPr>
              <a:t> </a:t>
            </a:r>
            <a:r>
              <a:rPr lang="de-DE" dirty="0" err="1">
                <a:latin typeface="Helvetica Neue" panose="02000503000000020004" pitchFamily="2" charset="0"/>
                <a:ea typeface="Helvetica Neue" panose="02000503000000020004" pitchFamily="2" charset="0"/>
                <a:cs typeface="Helvetica Neue" panose="02000503000000020004" pitchFamily="2" charset="0"/>
              </a:rPr>
              <a:t>for</a:t>
            </a:r>
            <a:r>
              <a:rPr lang="de-DE" dirty="0">
                <a:latin typeface="Helvetica Neue" panose="02000503000000020004" pitchFamily="2" charset="0"/>
                <a:ea typeface="Helvetica Neue" panose="02000503000000020004" pitchFamily="2" charset="0"/>
                <a:cs typeface="Helvetica Neue" panose="02000503000000020004" pitchFamily="2" charset="0"/>
              </a:rPr>
              <a:t> </a:t>
            </a:r>
            <a:r>
              <a:rPr lang="de-DE" dirty="0" err="1">
                <a:latin typeface="Helvetica Neue" panose="02000503000000020004" pitchFamily="2" charset="0"/>
                <a:ea typeface="Helvetica Neue" panose="02000503000000020004" pitchFamily="2" charset="0"/>
                <a:cs typeface="Helvetica Neue" panose="02000503000000020004" pitchFamily="2" charset="0"/>
              </a:rPr>
              <a:t>and</a:t>
            </a:r>
            <a:r>
              <a:rPr lang="de-DE" dirty="0">
                <a:latin typeface="Helvetica Neue" panose="02000503000000020004" pitchFamily="2" charset="0"/>
                <a:ea typeface="Helvetica Neue" panose="02000503000000020004" pitchFamily="2" charset="0"/>
                <a:cs typeface="Helvetica Neue" panose="02000503000000020004" pitchFamily="2" charset="0"/>
              </a:rPr>
              <a:t> </a:t>
            </a:r>
            <a:r>
              <a:rPr lang="de-DE" dirty="0" err="1">
                <a:latin typeface="Helvetica Neue" panose="02000503000000020004" pitchFamily="2" charset="0"/>
                <a:ea typeface="Helvetica Neue" panose="02000503000000020004" pitchFamily="2" charset="0"/>
                <a:cs typeface="Helvetica Neue" panose="02000503000000020004" pitchFamily="2" charset="0"/>
              </a:rPr>
              <a:t>sitting</a:t>
            </a:r>
            <a:r>
              <a:rPr lang="de-DE" dirty="0">
                <a:latin typeface="Helvetica Neue" panose="02000503000000020004" pitchFamily="2" charset="0"/>
                <a:ea typeface="Helvetica Neue" panose="02000503000000020004" pitchFamily="2" charset="0"/>
                <a:cs typeface="Helvetica Neue" panose="02000503000000020004" pitchFamily="2" charset="0"/>
              </a:rPr>
              <a:t> </a:t>
            </a:r>
            <a:r>
              <a:rPr lang="de-DE" dirty="0" err="1">
                <a:latin typeface="Helvetica Neue" panose="02000503000000020004" pitchFamily="2" charset="0"/>
                <a:ea typeface="Helvetica Neue" panose="02000503000000020004" pitchFamily="2" charset="0"/>
                <a:cs typeface="Helvetica Neue" panose="02000503000000020004" pitchFamily="2" charset="0"/>
              </a:rPr>
              <a:t>the</a:t>
            </a:r>
            <a:r>
              <a:rPr lang="de-DE" dirty="0">
                <a:latin typeface="Helvetica Neue" panose="02000503000000020004" pitchFamily="2" charset="0"/>
                <a:ea typeface="Helvetica Neue" panose="02000503000000020004" pitchFamily="2" charset="0"/>
                <a:cs typeface="Helvetica Neue" panose="02000503000000020004" pitchFamily="2" charset="0"/>
              </a:rPr>
              <a:t> ECVS </a:t>
            </a:r>
            <a:r>
              <a:rPr lang="de-DE" dirty="0" err="1">
                <a:latin typeface="Helvetica Neue" panose="02000503000000020004" pitchFamily="2" charset="0"/>
                <a:ea typeface="Helvetica Neue" panose="02000503000000020004" pitchFamily="2" charset="0"/>
                <a:cs typeface="Helvetica Neue" panose="02000503000000020004" pitchFamily="2" charset="0"/>
              </a:rPr>
              <a:t>Exam</a:t>
            </a:r>
            <a:endParaRPr lang="de-DE"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platzhalter 2">
            <a:extLst>
              <a:ext uri="{FF2B5EF4-FFF2-40B4-BE49-F238E27FC236}">
                <a16:creationId xmlns:a16="http://schemas.microsoft.com/office/drawing/2014/main" id="{0570E8C8-56A2-6946-9C45-B8434994FE29}"/>
              </a:ext>
            </a:extLst>
          </p:cNvPr>
          <p:cNvSpPr>
            <a:spLocks noGrp="1"/>
          </p:cNvSpPr>
          <p:nvPr>
            <p:ph type="body" idx="1"/>
          </p:nvPr>
        </p:nvSpPr>
        <p:spPr>
          <a:xfrm>
            <a:off x="831850" y="4589463"/>
            <a:ext cx="8737452" cy="1500187"/>
          </a:xfrm>
        </p:spPr>
        <p:txBody>
          <a:bodyPr>
            <a:normAutofit/>
          </a:bodyPr>
          <a:lstStyle/>
          <a:p>
            <a:pPr marL="342900" indent="-342900">
              <a:buFont typeface="Arial" panose="020B0604020202020204" pitchFamily="34" charset="0"/>
              <a:buChar char="•"/>
            </a:pPr>
            <a:r>
              <a:rPr lang="en-US" sz="2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following slides are meant as advice. There are no strict rules how to prepare for an exam. You will receive a lot of advice but what works for one person may not work for another.</a:t>
            </a:r>
          </a:p>
          <a:p>
            <a:pPr marL="342900" indent="-342900">
              <a:buFont typeface="Arial" panose="020B0604020202020204" pitchFamily="34" charset="0"/>
              <a:buChar char="•"/>
            </a:pPr>
            <a:r>
              <a:rPr lang="en-US" sz="2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Nothing can replace the interaction with your supervisor(s) and mentors!</a:t>
            </a:r>
          </a:p>
          <a:p>
            <a:endParaRPr lang="de-DE" dirty="0"/>
          </a:p>
        </p:txBody>
      </p:sp>
      <p:pic>
        <p:nvPicPr>
          <p:cNvPr id="4" name="Grafik 3">
            <a:extLst>
              <a:ext uri="{FF2B5EF4-FFF2-40B4-BE49-F238E27FC236}">
                <a16:creationId xmlns:a16="http://schemas.microsoft.com/office/drawing/2014/main" id="{431F4965-C53D-D740-A1AB-462D9A43E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498" y="4589463"/>
            <a:ext cx="1505952" cy="1505952"/>
          </a:xfrm>
          <a:prstGeom prst="rect">
            <a:avLst/>
          </a:prstGeom>
        </p:spPr>
      </p:pic>
    </p:spTree>
    <p:extLst>
      <p:ext uri="{BB962C8B-B14F-4D97-AF65-F5344CB8AC3E}">
        <p14:creationId xmlns:p14="http://schemas.microsoft.com/office/powerpoint/2010/main" val="3446084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Helvetica Neue" panose="02000503000000020004" pitchFamily="2" charset="0"/>
                <a:ea typeface="Helvetica Neue" panose="02000503000000020004" pitchFamily="2" charset="0"/>
                <a:cs typeface="Helvetica Neue" panose="02000503000000020004" pitchFamily="2" charset="0"/>
              </a:rPr>
              <a:t>Before the Exam</a:t>
            </a:r>
          </a:p>
        </p:txBody>
      </p:sp>
      <p:sp>
        <p:nvSpPr>
          <p:cNvPr id="3" name="Content Placeholder 2"/>
          <p:cNvSpPr>
            <a:spLocks noGrp="1"/>
          </p:cNvSpPr>
          <p:nvPr>
            <p:ph idx="1"/>
          </p:nvPr>
        </p:nvSpPr>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Start your preparation early. This is not an exam you can cram for.</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Develop a regular study routine.</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Make an accurate and achievable plan to cover the material that needs to be reviewed.</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Maintaining good mental and physical health is invaluable when studying and should be part of the routine.</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Remember for the case based and the practical, the questions are based on real-life cases rather than just book knowledge.</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Practice mock questions</a:t>
            </a:r>
          </a:p>
        </p:txBody>
      </p:sp>
    </p:spTree>
    <p:extLst>
      <p:ext uri="{BB962C8B-B14F-4D97-AF65-F5344CB8AC3E}">
        <p14:creationId xmlns:p14="http://schemas.microsoft.com/office/powerpoint/2010/main" val="1629066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Helvetica Neue" panose="02000503000000020004" pitchFamily="2" charset="0"/>
                <a:ea typeface="Helvetica Neue" panose="02000503000000020004" pitchFamily="2" charset="0"/>
                <a:cs typeface="Helvetica Neue" panose="02000503000000020004" pitchFamily="2" charset="0"/>
              </a:rPr>
              <a:t>Before the Exam</a:t>
            </a:r>
          </a:p>
        </p:txBody>
      </p:sp>
      <p:sp>
        <p:nvSpPr>
          <p:cNvPr id="3" name="Content Placeholder 2"/>
          <p:cNvSpPr>
            <a:spLocks noGrp="1"/>
          </p:cNvSpPr>
          <p:nvPr>
            <p:ph idx="1"/>
          </p:nvPr>
        </p:nvSpPr>
        <p:spPr/>
        <p:txBody>
          <a:bodyPr>
            <a:norm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Give yourself plenty of time to travel to the exam location and orient yourself in the city.</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Allow plenty of time to get to the exam hall. The exam will start promptly and will not wait for you.</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Guidance on what materials can be brought into the exam hall is detailed in the examination guide and in this presentation (Housekeeping).</a:t>
            </a:r>
          </a:p>
        </p:txBody>
      </p:sp>
    </p:spTree>
    <p:extLst>
      <p:ext uri="{BB962C8B-B14F-4D97-AF65-F5344CB8AC3E}">
        <p14:creationId xmlns:p14="http://schemas.microsoft.com/office/powerpoint/2010/main" val="278857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Exam Technique</a:t>
            </a:r>
          </a:p>
        </p:txBody>
      </p:sp>
      <p:sp>
        <p:nvSpPr>
          <p:cNvPr id="3" name="Content Placeholder 2"/>
          <p:cNvSpPr>
            <a:spLocks noGrp="1"/>
          </p:cNvSpPr>
          <p:nvPr>
            <p:ph idx="1"/>
          </p:nvPr>
        </p:nvSpPr>
        <p:spPr>
          <a:xfrm>
            <a:off x="838199" y="1458410"/>
            <a:ext cx="10695039" cy="5034465"/>
          </a:xfrm>
        </p:spPr>
        <p:txBody>
          <a:bodyPr>
            <a:normAutofit/>
          </a:bodyPr>
          <a:lstStyle/>
          <a:p>
            <a:pPr marL="0" indent="0">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Take your time to </a:t>
            </a:r>
            <a:r>
              <a:rPr lang="en-GB" sz="2400" b="1" dirty="0">
                <a:latin typeface="Helvetica Neue" panose="02000503000000020004" pitchFamily="2" charset="0"/>
                <a:ea typeface="Helvetica Neue" panose="02000503000000020004" pitchFamily="2" charset="0"/>
                <a:cs typeface="Helvetica Neue" panose="02000503000000020004" pitchFamily="2" charset="0"/>
              </a:rPr>
              <a:t>read the question</a:t>
            </a:r>
            <a:r>
              <a:rPr lang="en-GB" sz="2400" dirty="0">
                <a:latin typeface="Helvetica Neue" panose="02000503000000020004" pitchFamily="2" charset="0"/>
                <a:ea typeface="Helvetica Neue" panose="02000503000000020004" pitchFamily="2" charset="0"/>
                <a:cs typeface="Helvetica Neue" panose="02000503000000020004" pitchFamily="2" charset="0"/>
              </a:rPr>
              <a:t> and think about what you are being asked - the time allocated for each exam session is designed to allow you more than enough time to answer the questions.</a:t>
            </a:r>
          </a:p>
          <a:p>
            <a:pPr marL="0" indent="0">
              <a:buNone/>
            </a:pPr>
            <a:endParaRPr lang="en-GB" sz="22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If the question asks you to </a:t>
            </a:r>
            <a:r>
              <a:rPr lang="en-GB" sz="2400" b="1" dirty="0">
                <a:latin typeface="Helvetica Neue" panose="02000503000000020004" pitchFamily="2" charset="0"/>
                <a:ea typeface="Helvetica Neue" panose="02000503000000020004" pitchFamily="2" charset="0"/>
                <a:cs typeface="Helvetica Neue" panose="02000503000000020004" pitchFamily="2" charset="0"/>
              </a:rPr>
              <a:t>BE SPECIFIC </a:t>
            </a:r>
            <a:r>
              <a:rPr lang="en-GB" sz="2400" dirty="0">
                <a:latin typeface="Helvetica Neue" panose="02000503000000020004" pitchFamily="2" charset="0"/>
                <a:ea typeface="Helvetica Neue" panose="02000503000000020004" pitchFamily="2" charset="0"/>
                <a:cs typeface="Helvetica Neue" panose="02000503000000020004" pitchFamily="2" charset="0"/>
              </a:rPr>
              <a:t>this usually relates to:</a:t>
            </a: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using correct anatomical localisation (e.g. </a:t>
            </a:r>
            <a:r>
              <a:rPr lang="en-GB" i="1" dirty="0">
                <a:latin typeface="Helvetica Neue" panose="02000503000000020004" pitchFamily="2" charset="0"/>
                <a:ea typeface="Helvetica Neue" panose="02000503000000020004" pitchFamily="2" charset="0"/>
                <a:cs typeface="Helvetica Neue" panose="02000503000000020004" pitchFamily="2" charset="0"/>
              </a:rPr>
              <a:t>medial coronoid process</a:t>
            </a:r>
            <a:r>
              <a:rPr lang="en-GB" dirty="0">
                <a:latin typeface="Helvetica Neue" panose="02000503000000020004" pitchFamily="2" charset="0"/>
                <a:ea typeface="Helvetica Neue" panose="02000503000000020004" pitchFamily="2" charset="0"/>
                <a:cs typeface="Helvetica Neue" panose="02000503000000020004" pitchFamily="2" charset="0"/>
              </a:rPr>
              <a:t> rather than </a:t>
            </a:r>
            <a:r>
              <a:rPr lang="en-GB" i="1" dirty="0">
                <a:latin typeface="Helvetica Neue" panose="02000503000000020004" pitchFamily="2" charset="0"/>
                <a:ea typeface="Helvetica Neue" panose="02000503000000020004" pitchFamily="2" charset="0"/>
                <a:cs typeface="Helvetica Neue" panose="02000503000000020004" pitchFamily="2" charset="0"/>
              </a:rPr>
              <a:t>elbow</a:t>
            </a:r>
            <a:r>
              <a:rPr lang="en-GB" dirty="0">
                <a:latin typeface="Helvetica Neue" panose="02000503000000020004" pitchFamily="2" charset="0"/>
                <a:ea typeface="Helvetica Neue" panose="02000503000000020004" pitchFamily="2" charset="0"/>
                <a:cs typeface="Helvetica Neue" panose="02000503000000020004" pitchFamily="2" charset="0"/>
              </a:rPr>
              <a:t>, </a:t>
            </a:r>
            <a:r>
              <a:rPr lang="en-GB" i="1" dirty="0">
                <a:latin typeface="Helvetica Neue" panose="02000503000000020004" pitchFamily="2" charset="0"/>
                <a:ea typeface="Helvetica Neue" panose="02000503000000020004" pitchFamily="2" charset="0"/>
                <a:cs typeface="Helvetica Neue" panose="02000503000000020004" pitchFamily="2" charset="0"/>
              </a:rPr>
              <a:t>grade 3 left laryngeal hemiplegia</a:t>
            </a:r>
            <a:r>
              <a:rPr lang="en-GB" dirty="0">
                <a:latin typeface="Helvetica Neue" panose="02000503000000020004" pitchFamily="2" charset="0"/>
                <a:ea typeface="Helvetica Neue" panose="02000503000000020004" pitchFamily="2" charset="0"/>
                <a:cs typeface="Helvetica Neue" panose="02000503000000020004" pitchFamily="2" charset="0"/>
              </a:rPr>
              <a:t> rather than </a:t>
            </a:r>
            <a:r>
              <a:rPr lang="en-GB" i="1" dirty="0">
                <a:latin typeface="Helvetica Neue" panose="02000503000000020004" pitchFamily="2" charset="0"/>
                <a:ea typeface="Helvetica Neue" panose="02000503000000020004" pitchFamily="2" charset="0"/>
                <a:cs typeface="Helvetica Neue" panose="02000503000000020004" pitchFamily="2" charset="0"/>
              </a:rPr>
              <a:t>laryngeal hemiplegia </a:t>
            </a:r>
            <a:r>
              <a:rPr lang="en-GB" dirty="0">
                <a:latin typeface="Helvetica Neue" panose="02000503000000020004" pitchFamily="2" charset="0"/>
                <a:ea typeface="Helvetica Neue" panose="02000503000000020004" pitchFamily="2" charset="0"/>
                <a:cs typeface="Helvetica Neue" panose="02000503000000020004" pitchFamily="2" charset="0"/>
              </a:rPr>
              <a:t>or naming a specific axial pattern flap rather than saying </a:t>
            </a:r>
            <a:r>
              <a:rPr lang="en-GB" i="1" dirty="0">
                <a:latin typeface="Helvetica Neue" panose="02000503000000020004" pitchFamily="2" charset="0"/>
                <a:ea typeface="Helvetica Neue" panose="02000503000000020004" pitchFamily="2" charset="0"/>
                <a:cs typeface="Helvetica Neue" panose="02000503000000020004" pitchFamily="2" charset="0"/>
              </a:rPr>
              <a:t>skin flap</a:t>
            </a:r>
            <a:r>
              <a:rPr lang="en-GB" dirty="0">
                <a:latin typeface="Helvetica Neue" panose="02000503000000020004" pitchFamily="2" charset="0"/>
                <a:ea typeface="Helvetica Neue" panose="02000503000000020004" pitchFamily="2" charset="0"/>
                <a:cs typeface="Helvetica Neue" panose="02000503000000020004" pitchFamily="2" charset="0"/>
              </a:rPr>
              <a:t>)</a:t>
            </a: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ensure you state the affected side e.g. LEFT or RIGHT</a:t>
            </a: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using the correct and precise terminology, e.g. implants or a procedure</a:t>
            </a: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detailing suture material or pattern, if the question requests this</a:t>
            </a:r>
          </a:p>
          <a:p>
            <a:pPr marL="0" indent="0">
              <a:buNone/>
            </a:pPr>
            <a:endParaRPr lang="en-GB" sz="2200" dirty="0">
              <a:latin typeface="Helvetica Neue" panose="02000503000000020004" pitchFamily="2" charset="0"/>
              <a:ea typeface="Helvetica Neue" panose="02000503000000020004" pitchFamily="2" charset="0"/>
              <a:cs typeface="Helvetica Neue" panose="02000503000000020004" pitchFamily="2" charset="0"/>
            </a:endParaRPr>
          </a:p>
          <a:p>
            <a:endParaRPr lang="en-GB" dirty="0"/>
          </a:p>
        </p:txBody>
      </p:sp>
    </p:spTree>
    <p:extLst>
      <p:ext uri="{BB962C8B-B14F-4D97-AF65-F5344CB8AC3E}">
        <p14:creationId xmlns:p14="http://schemas.microsoft.com/office/powerpoint/2010/main" val="324126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Exam Technique</a:t>
            </a:r>
          </a:p>
        </p:txBody>
      </p:sp>
      <p:sp>
        <p:nvSpPr>
          <p:cNvPr id="3" name="Content Placeholder 2"/>
          <p:cNvSpPr>
            <a:spLocks noGrp="1"/>
          </p:cNvSpPr>
          <p:nvPr>
            <p:ph idx="1"/>
          </p:nvPr>
        </p:nvSpPr>
        <p:spPr>
          <a:xfrm>
            <a:off x="838199" y="1458410"/>
            <a:ext cx="10695039" cy="5034465"/>
          </a:xfrm>
        </p:spPr>
        <p:txBody>
          <a:bodyPr>
            <a:normAutofit/>
          </a:bodyPr>
          <a:lstStyle/>
          <a:p>
            <a:pPr marL="0" indent="0">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If a </a:t>
            </a:r>
            <a:r>
              <a:rPr lang="en-GB" sz="2400" b="1" dirty="0">
                <a:latin typeface="Helvetica Neue" panose="02000503000000020004" pitchFamily="2" charset="0"/>
                <a:ea typeface="Helvetica Neue" panose="02000503000000020004" pitchFamily="2" charset="0"/>
                <a:cs typeface="Helvetica Neue" panose="02000503000000020004" pitchFamily="2" charset="0"/>
              </a:rPr>
              <a:t>specific number of answers</a:t>
            </a:r>
            <a:r>
              <a:rPr lang="en-GB" sz="2400" dirty="0">
                <a:latin typeface="Helvetica Neue" panose="02000503000000020004" pitchFamily="2" charset="0"/>
                <a:ea typeface="Helvetica Neue" panose="02000503000000020004" pitchFamily="2" charset="0"/>
                <a:cs typeface="Helvetica Neue" panose="02000503000000020004" pitchFamily="2" charset="0"/>
              </a:rPr>
              <a:t> is requested, only that number of answers will be reviewed. If we ask for THREE items and you list more than three, only the first three will be marked, even if the correct answer appears further down the list.</a:t>
            </a:r>
          </a:p>
          <a:p>
            <a:pPr marL="0" indent="0">
              <a:buNone/>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Write your answers in a logical way:</a:t>
            </a: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This will increase the likelihood of you delivering a correct answer.</a:t>
            </a: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Do not simply write for the sake of writing.</a:t>
            </a:r>
          </a:p>
          <a:p>
            <a:pPr lvl="1"/>
            <a:r>
              <a:rPr lang="en-GB" b="1" dirty="0">
                <a:latin typeface="Helvetica Neue" panose="02000503000000020004" pitchFamily="2" charset="0"/>
                <a:ea typeface="Helvetica Neue" panose="02000503000000020004" pitchFamily="2" charset="0"/>
                <a:cs typeface="Helvetica Neue" panose="02000503000000020004" pitchFamily="2" charset="0"/>
              </a:rPr>
              <a:t>A list means a list</a:t>
            </a:r>
            <a:r>
              <a:rPr lang="en-GB" dirty="0">
                <a:latin typeface="Helvetica Neue" panose="02000503000000020004" pitchFamily="2" charset="0"/>
                <a:ea typeface="Helvetica Neue" panose="02000503000000020004" pitchFamily="2" charset="0"/>
                <a:cs typeface="Helvetica Neue" panose="02000503000000020004" pitchFamily="2" charset="0"/>
              </a:rPr>
              <a:t> – no explanation is required.</a:t>
            </a: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Avoid the use of abbreviations, unless they are in very common use.</a:t>
            </a:r>
          </a:p>
          <a:p>
            <a:pPr marL="0" indent="0">
              <a:buNone/>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GB" sz="22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GB" sz="2200" dirty="0">
              <a:latin typeface="Helvetica Neue" panose="02000503000000020004" pitchFamily="2" charset="0"/>
              <a:ea typeface="Helvetica Neue" panose="02000503000000020004" pitchFamily="2" charset="0"/>
              <a:cs typeface="Helvetica Neue" panose="02000503000000020004" pitchFamily="2" charset="0"/>
            </a:endParaRPr>
          </a:p>
          <a:p>
            <a:endParaRPr lang="en-GB" dirty="0"/>
          </a:p>
        </p:txBody>
      </p:sp>
    </p:spTree>
    <p:extLst>
      <p:ext uri="{BB962C8B-B14F-4D97-AF65-F5344CB8AC3E}">
        <p14:creationId xmlns:p14="http://schemas.microsoft.com/office/powerpoint/2010/main" val="410376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Exam Technique</a:t>
            </a:r>
          </a:p>
        </p:txBody>
      </p:sp>
      <p:sp>
        <p:nvSpPr>
          <p:cNvPr id="3" name="Content Placeholder 2"/>
          <p:cNvSpPr>
            <a:spLocks noGrp="1"/>
          </p:cNvSpPr>
          <p:nvPr>
            <p:ph idx="1"/>
          </p:nvPr>
        </p:nvSpPr>
        <p:spPr>
          <a:xfrm>
            <a:off x="838199" y="1458410"/>
            <a:ext cx="10695039" cy="5034465"/>
          </a:xfrm>
        </p:spPr>
        <p:txBody>
          <a:bodyPr>
            <a:normAutofit/>
          </a:bodyPr>
          <a:lstStyle/>
          <a:p>
            <a:pPr marL="0" indent="0" algn="just">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Wherever possible, use generic names for drugs and sutures etc.</a:t>
            </a:r>
            <a:br>
              <a:rPr lang="en-GB" sz="2400" dirty="0">
                <a:latin typeface="Helvetica Neue" panose="02000503000000020004" pitchFamily="2" charset="0"/>
                <a:ea typeface="Helvetica Neue" panose="02000503000000020004" pitchFamily="2" charset="0"/>
                <a:cs typeface="Helvetica Neue" panose="02000503000000020004" pitchFamily="2" charset="0"/>
              </a:rPr>
            </a:br>
            <a:r>
              <a:rPr lang="en-GB" sz="2400" dirty="0">
                <a:latin typeface="Helvetica Neue" panose="02000503000000020004" pitchFamily="2" charset="0"/>
                <a:ea typeface="Helvetica Neue" panose="02000503000000020004" pitchFamily="2" charset="0"/>
                <a:cs typeface="Helvetica Neue" panose="02000503000000020004" pitchFamily="2" charset="0"/>
              </a:rPr>
              <a:t>rather than trade names.</a:t>
            </a:r>
          </a:p>
          <a:p>
            <a:pPr marL="0" indent="0" algn="just">
              <a:buNone/>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gn="just">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The language of the ECVS examination is English and thus you should answer in English. If you do not know the occasional precise word in English, you can write it in your native language, and we will do our best to understand your meaning.</a:t>
            </a:r>
          </a:p>
          <a:p>
            <a:pPr marL="0" indent="0" algn="just">
              <a:buNone/>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gn="just">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A maximum number of characters is set for each answer. This number is indicated underneath the answer box. You can write more than the indicated maximum and your full answer will be visible to the Exam Committee, but the character count can significantly help you to judge whether a single term, a short sentence or a longer, essay-style answer is expected.</a:t>
            </a:r>
            <a:endParaRPr lang="en-GB" sz="22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GB" sz="2200" dirty="0">
              <a:latin typeface="Helvetica Neue" panose="02000503000000020004" pitchFamily="2" charset="0"/>
              <a:ea typeface="Helvetica Neue" panose="02000503000000020004" pitchFamily="2" charset="0"/>
              <a:cs typeface="Helvetica Neue" panose="02000503000000020004" pitchFamily="2" charset="0"/>
            </a:endParaRPr>
          </a:p>
          <a:p>
            <a:endParaRPr lang="en-GB" dirty="0"/>
          </a:p>
        </p:txBody>
      </p:sp>
    </p:spTree>
    <p:extLst>
      <p:ext uri="{BB962C8B-B14F-4D97-AF65-F5344CB8AC3E}">
        <p14:creationId xmlns:p14="http://schemas.microsoft.com/office/powerpoint/2010/main" val="98282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5862" y="2292218"/>
            <a:ext cx="8986837" cy="3992563"/>
          </a:xfrm>
        </p:spPr>
        <p:txBody>
          <a:bodyPr/>
          <a:lstStyle/>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List 4 modes of transport to travel from point A to point B</a:t>
            </a:r>
            <a:br>
              <a:rPr lang="en-US" sz="2400" dirty="0">
                <a:latin typeface="Helvetica Neue" panose="02000503000000020004" pitchFamily="2" charset="0"/>
                <a:ea typeface="Helvetica Neue" panose="02000503000000020004" pitchFamily="2" charset="0"/>
                <a:cs typeface="Helvetica Neue" panose="02000503000000020004" pitchFamily="2" charset="0"/>
              </a:rPr>
            </a:br>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 a blue car			- a car</a:t>
            </a:r>
          </a:p>
          <a:p>
            <a:pPr marL="457200" lvl="1"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 a yellow car			- a bike</a:t>
            </a:r>
          </a:p>
          <a:p>
            <a:pPr marL="457200" lvl="1"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 a red car			- a bus</a:t>
            </a:r>
          </a:p>
          <a:p>
            <a:pPr marL="457200" lvl="1" indent="0">
              <a:buNone/>
            </a:pPr>
            <a:r>
              <a:rPr lang="en-US" dirty="0">
                <a:latin typeface="Helvetica Neue" panose="02000503000000020004" pitchFamily="2" charset="0"/>
                <a:ea typeface="Helvetica Neue" panose="02000503000000020004" pitchFamily="2" charset="0"/>
                <a:cs typeface="Helvetica Neue" panose="02000503000000020004" pitchFamily="2" charset="0"/>
              </a:rPr>
              <a:t>- a purple car			- a train</a:t>
            </a:r>
          </a:p>
          <a:p>
            <a:endParaRPr lang="en-US" dirty="0"/>
          </a:p>
        </p:txBody>
      </p:sp>
      <p:pic>
        <p:nvPicPr>
          <p:cNvPr id="4" name="Picture 3"/>
          <p:cNvPicPr>
            <a:picLocks noChangeAspect="1"/>
          </p:cNvPicPr>
          <p:nvPr/>
        </p:nvPicPr>
        <p:blipFill>
          <a:blip r:embed="rId2"/>
          <a:stretch>
            <a:fillRect/>
          </a:stretch>
        </p:blipFill>
        <p:spPr>
          <a:xfrm>
            <a:off x="3450670" y="934722"/>
            <a:ext cx="3667885" cy="2113462"/>
          </a:xfrm>
          <a:prstGeom prst="rect">
            <a:avLst/>
          </a:prstGeom>
        </p:spPr>
      </p:pic>
      <p:sp>
        <p:nvSpPr>
          <p:cNvPr id="5" name="Content Placeholder 2"/>
          <p:cNvSpPr txBox="1">
            <a:spLocks/>
          </p:cNvSpPr>
          <p:nvPr/>
        </p:nvSpPr>
        <p:spPr>
          <a:xfrm>
            <a:off x="6126850" y="2724558"/>
            <a:ext cx="3830838" cy="3992563"/>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endParaRPr lang="en-US" dirty="0"/>
          </a:p>
        </p:txBody>
      </p:sp>
      <p:sp>
        <p:nvSpPr>
          <p:cNvPr id="14" name="Multiply 13">
            <a:extLst>
              <a:ext uri="{FF2B5EF4-FFF2-40B4-BE49-F238E27FC236}">
                <a16:creationId xmlns:a16="http://schemas.microsoft.com/office/drawing/2014/main" id="{C198841A-BE99-8F43-9B7D-A5AA8C2D6461}"/>
              </a:ext>
            </a:extLst>
          </p:cNvPr>
          <p:cNvSpPr/>
          <p:nvPr/>
        </p:nvSpPr>
        <p:spPr>
          <a:xfrm>
            <a:off x="3310515" y="5053781"/>
            <a:ext cx="769872" cy="7857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TextBox 14">
            <a:extLst>
              <a:ext uri="{FF2B5EF4-FFF2-40B4-BE49-F238E27FC236}">
                <a16:creationId xmlns:a16="http://schemas.microsoft.com/office/drawing/2014/main" id="{1619F744-EB52-1D48-9B1E-AF27D352FA75}"/>
              </a:ext>
            </a:extLst>
          </p:cNvPr>
          <p:cNvSpPr txBox="1"/>
          <p:nvPr/>
        </p:nvSpPr>
        <p:spPr>
          <a:xfrm>
            <a:off x="1319328" y="4858090"/>
            <a:ext cx="1985963" cy="923330"/>
          </a:xfrm>
          <a:prstGeom prst="rect">
            <a:avLst/>
          </a:prstGeom>
          <a:noFill/>
        </p:spPr>
        <p:txBody>
          <a:bodyPr wrap="square" rtlCol="0">
            <a:spAutoFit/>
          </a:bodyPr>
          <a:lstStyle/>
          <a:p>
            <a:r>
              <a:rPr lang="en-US"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These are all the same mode of transport</a:t>
            </a:r>
          </a:p>
        </p:txBody>
      </p:sp>
      <p:pic>
        <p:nvPicPr>
          <p:cNvPr id="9" name="Grafik 8">
            <a:extLst>
              <a:ext uri="{FF2B5EF4-FFF2-40B4-BE49-F238E27FC236}">
                <a16:creationId xmlns:a16="http://schemas.microsoft.com/office/drawing/2014/main" id="{4294EB42-3E9E-0D48-8C81-0451061A4080}"/>
              </a:ext>
            </a:extLst>
          </p:cNvPr>
          <p:cNvPicPr>
            <a:picLocks noChangeAspect="1"/>
          </p:cNvPicPr>
          <p:nvPr/>
        </p:nvPicPr>
        <p:blipFill>
          <a:blip r:embed="rId3"/>
          <a:stretch>
            <a:fillRect/>
          </a:stretch>
        </p:blipFill>
        <p:spPr>
          <a:xfrm>
            <a:off x="6988766" y="5079155"/>
            <a:ext cx="818047" cy="643773"/>
          </a:xfrm>
          <a:prstGeom prst="rect">
            <a:avLst/>
          </a:prstGeom>
        </p:spPr>
      </p:pic>
      <p:sp>
        <p:nvSpPr>
          <p:cNvPr id="11" name="Title 1">
            <a:extLst>
              <a:ext uri="{FF2B5EF4-FFF2-40B4-BE49-F238E27FC236}">
                <a16:creationId xmlns:a16="http://schemas.microsoft.com/office/drawing/2014/main" id="{C6E15B0D-9720-F64C-858E-4A3A385CC128}"/>
              </a:ext>
            </a:extLst>
          </p:cNvPr>
          <p:cNvSpPr txBox="1">
            <a:spLocks/>
          </p:cNvSpPr>
          <p:nvPr/>
        </p:nvSpPr>
        <p:spPr>
          <a:xfrm>
            <a:off x="838800" y="489447"/>
            <a:ext cx="10515600" cy="11997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Common Pitfalls</a:t>
            </a:r>
          </a:p>
        </p:txBody>
      </p:sp>
    </p:spTree>
    <p:extLst>
      <p:ext uri="{BB962C8B-B14F-4D97-AF65-F5344CB8AC3E}">
        <p14:creationId xmlns:p14="http://schemas.microsoft.com/office/powerpoint/2010/main" val="118688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690688"/>
            <a:ext cx="10501313" cy="3188293"/>
          </a:xfrm>
        </p:spPr>
        <p:txBody>
          <a:bodyPr>
            <a:normAutofit lnSpcReduction="10000"/>
          </a:bodyPr>
          <a:lstStyle/>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Question:</a:t>
            </a:r>
          </a:p>
          <a:p>
            <a:pPr marL="0" indent="0">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List THREE different causes of pyloric outflow obstruction in dogs.</a:t>
            </a:r>
            <a:br>
              <a:rPr lang="de-DE" sz="2400" b="1" dirty="0">
                <a:latin typeface="Helvetica Neue" panose="02000503000000020004" pitchFamily="2" charset="0"/>
                <a:ea typeface="Helvetica Neue" panose="02000503000000020004" pitchFamily="2" charset="0"/>
                <a:cs typeface="Helvetica Neue" panose="02000503000000020004" pitchFamily="2" charset="0"/>
              </a:rPr>
            </a:br>
            <a:endParaRPr lang="de-DE" sz="2400" b="1"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de-DE" sz="2400" dirty="0">
                <a:latin typeface="Helvetica Neue" panose="02000503000000020004" pitchFamily="2" charset="0"/>
                <a:ea typeface="Helvetica Neue" panose="02000503000000020004" pitchFamily="2" charset="0"/>
                <a:cs typeface="Helvetica Neue" panose="02000503000000020004" pitchFamily="2" charset="0"/>
              </a:rPr>
              <a:t>- </a:t>
            </a:r>
            <a:r>
              <a:rPr lang="de-DE" sz="2400" dirty="0" err="1">
                <a:latin typeface="Helvetica Neue" panose="02000503000000020004" pitchFamily="2" charset="0"/>
                <a:ea typeface="Helvetica Neue" panose="02000503000000020004" pitchFamily="2" charset="0"/>
                <a:cs typeface="Helvetica Neue" panose="02000503000000020004" pitchFamily="2" charset="0"/>
              </a:rPr>
              <a:t>Adenocarcinoma</a:t>
            </a:r>
            <a:r>
              <a:rPr lang="de-DE" sz="2400" dirty="0">
                <a:latin typeface="Helvetica Neue" panose="02000503000000020004" pitchFamily="2" charset="0"/>
                <a:ea typeface="Helvetica Neue" panose="02000503000000020004" pitchFamily="2" charset="0"/>
                <a:cs typeface="Helvetica Neue" panose="02000503000000020004" pitchFamily="2" charset="0"/>
              </a:rPr>
              <a:t>					- </a:t>
            </a:r>
            <a:r>
              <a:rPr lang="en-GB" sz="2400" dirty="0">
                <a:latin typeface="Helvetica Neue" panose="02000503000000020004" pitchFamily="2" charset="0"/>
                <a:ea typeface="Helvetica Neue" panose="02000503000000020004" pitchFamily="2" charset="0"/>
                <a:cs typeface="Helvetica Neue" panose="02000503000000020004" pitchFamily="2" charset="0"/>
              </a:rPr>
              <a:t>Neoplasia</a:t>
            </a:r>
            <a:endParaRPr lang="de-DE"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de-DE" sz="2400" dirty="0">
                <a:latin typeface="Helvetica Neue" panose="02000503000000020004" pitchFamily="2" charset="0"/>
                <a:ea typeface="Helvetica Neue" panose="02000503000000020004" pitchFamily="2" charset="0"/>
                <a:cs typeface="Helvetica Neue" panose="02000503000000020004" pitchFamily="2" charset="0"/>
              </a:rPr>
              <a:t>- </a:t>
            </a:r>
            <a:r>
              <a:rPr lang="de-DE" sz="2400" dirty="0" err="1">
                <a:latin typeface="Helvetica Neue" panose="02000503000000020004" pitchFamily="2" charset="0"/>
                <a:ea typeface="Helvetica Neue" panose="02000503000000020004" pitchFamily="2" charset="0"/>
                <a:cs typeface="Helvetica Neue" panose="02000503000000020004" pitchFamily="2" charset="0"/>
              </a:rPr>
              <a:t>Leiomyoma</a:t>
            </a:r>
            <a:r>
              <a:rPr lang="de-DE" sz="2400" dirty="0">
                <a:latin typeface="Helvetica Neue" panose="02000503000000020004" pitchFamily="2" charset="0"/>
                <a:ea typeface="Helvetica Neue" panose="02000503000000020004" pitchFamily="2" charset="0"/>
                <a:cs typeface="Helvetica Neue" panose="02000503000000020004" pitchFamily="2" charset="0"/>
              </a:rPr>
              <a:t>						- </a:t>
            </a:r>
            <a:r>
              <a:rPr lang="de-DE" sz="2400" dirty="0" err="1">
                <a:latin typeface="Helvetica Neue" panose="02000503000000020004" pitchFamily="2" charset="0"/>
                <a:ea typeface="Helvetica Neue" panose="02000503000000020004" pitchFamily="2" charset="0"/>
                <a:cs typeface="Helvetica Neue" panose="02000503000000020004" pitchFamily="2" charset="0"/>
              </a:rPr>
              <a:t>Foreign</a:t>
            </a:r>
            <a:r>
              <a:rPr lang="de-DE" sz="2400" dirty="0">
                <a:latin typeface="Helvetica Neue" panose="02000503000000020004" pitchFamily="2" charset="0"/>
                <a:ea typeface="Helvetica Neue" panose="02000503000000020004" pitchFamily="2" charset="0"/>
                <a:cs typeface="Helvetica Neue" panose="02000503000000020004" pitchFamily="2" charset="0"/>
              </a:rPr>
              <a:t> </a:t>
            </a:r>
            <a:r>
              <a:rPr lang="de-DE" sz="2400" dirty="0" err="1">
                <a:latin typeface="Helvetica Neue" panose="02000503000000020004" pitchFamily="2" charset="0"/>
                <a:ea typeface="Helvetica Neue" panose="02000503000000020004" pitchFamily="2" charset="0"/>
                <a:cs typeface="Helvetica Neue" panose="02000503000000020004" pitchFamily="2" charset="0"/>
              </a:rPr>
              <a:t>body</a:t>
            </a:r>
            <a:endParaRPr lang="de-DE"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de-DE" sz="2400" dirty="0">
                <a:latin typeface="Helvetica Neue" panose="02000503000000020004" pitchFamily="2" charset="0"/>
                <a:ea typeface="Helvetica Neue" panose="02000503000000020004" pitchFamily="2" charset="0"/>
                <a:cs typeface="Helvetica Neue" panose="02000503000000020004" pitchFamily="2" charset="0"/>
              </a:rPr>
              <a:t>- </a:t>
            </a:r>
            <a:r>
              <a:rPr lang="de-DE" sz="2400" dirty="0" err="1">
                <a:latin typeface="Helvetica Neue" panose="02000503000000020004" pitchFamily="2" charset="0"/>
                <a:ea typeface="Helvetica Neue" panose="02000503000000020004" pitchFamily="2" charset="0"/>
                <a:cs typeface="Helvetica Neue" panose="02000503000000020004" pitchFamily="2" charset="0"/>
              </a:rPr>
              <a:t>Lymphoma</a:t>
            </a:r>
            <a:r>
              <a:rPr lang="de-DE" sz="2400" dirty="0">
                <a:latin typeface="Helvetica Neue" panose="02000503000000020004" pitchFamily="2" charset="0"/>
                <a:ea typeface="Helvetica Neue" panose="02000503000000020004" pitchFamily="2" charset="0"/>
                <a:cs typeface="Helvetica Neue" panose="02000503000000020004" pitchFamily="2" charset="0"/>
              </a:rPr>
              <a:t>						- </a:t>
            </a:r>
            <a:r>
              <a:rPr lang="en-GB" sz="2400" dirty="0">
                <a:latin typeface="Helvetica Neue" panose="02000503000000020004" pitchFamily="2" charset="0"/>
                <a:ea typeface="Helvetica Neue" panose="02000503000000020004" pitchFamily="2" charset="0"/>
                <a:cs typeface="Helvetica Neue" panose="02000503000000020004" pitchFamily="2" charset="0"/>
              </a:rPr>
              <a:t>Muscular hypertrophy</a:t>
            </a:r>
            <a:br>
              <a:rPr lang="en-GB" sz="2400" dirty="0">
                <a:latin typeface="Helvetica Neue" panose="02000503000000020004" pitchFamily="2" charset="0"/>
                <a:ea typeface="Helvetica Neue" panose="02000503000000020004" pitchFamily="2" charset="0"/>
                <a:cs typeface="Helvetica Neue" panose="02000503000000020004" pitchFamily="2" charset="0"/>
              </a:rPr>
            </a:br>
            <a:r>
              <a:rPr lang="en-GB" sz="2400" dirty="0">
                <a:latin typeface="Helvetica Neue" panose="02000503000000020004" pitchFamily="2" charset="0"/>
                <a:ea typeface="Helvetica Neue" panose="02000503000000020004" pitchFamily="2" charset="0"/>
                <a:cs typeface="Helvetica Neue" panose="02000503000000020004" pitchFamily="2" charset="0"/>
              </a:rPr>
              <a:t>							  (also accepted: mucosal</a:t>
            </a:r>
            <a:br>
              <a:rPr lang="en-GB" sz="2400" dirty="0">
                <a:latin typeface="Helvetica Neue" panose="02000503000000020004" pitchFamily="2" charset="0"/>
                <a:ea typeface="Helvetica Neue" panose="02000503000000020004" pitchFamily="2" charset="0"/>
                <a:cs typeface="Helvetica Neue" panose="02000503000000020004" pitchFamily="2" charset="0"/>
              </a:rPr>
            </a:br>
            <a:r>
              <a:rPr lang="en-GB" sz="2400" dirty="0">
                <a:latin typeface="Helvetica Neue" panose="02000503000000020004" pitchFamily="2" charset="0"/>
                <a:ea typeface="Helvetica Neue" panose="02000503000000020004" pitchFamily="2" charset="0"/>
                <a:cs typeface="Helvetica Neue" panose="02000503000000020004" pitchFamily="2" charset="0"/>
              </a:rPr>
              <a:t>							  hyperplasia</a:t>
            </a:r>
            <a:r>
              <a:rPr lang="en-GB" sz="2400" dirty="0"/>
              <a:t>)</a:t>
            </a:r>
            <a:endParaRPr lang="de-DE"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de-DE"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Multiply 13">
            <a:extLst>
              <a:ext uri="{FF2B5EF4-FFF2-40B4-BE49-F238E27FC236}">
                <a16:creationId xmlns:a16="http://schemas.microsoft.com/office/drawing/2014/main" id="{996ABF87-9EC5-F64E-AF6C-21E23AE46427}"/>
              </a:ext>
            </a:extLst>
          </p:cNvPr>
          <p:cNvSpPr/>
          <p:nvPr/>
        </p:nvSpPr>
        <p:spPr>
          <a:xfrm>
            <a:off x="3312871" y="4878981"/>
            <a:ext cx="769872" cy="78572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Textfeld 1">
            <a:extLst>
              <a:ext uri="{FF2B5EF4-FFF2-40B4-BE49-F238E27FC236}">
                <a16:creationId xmlns:a16="http://schemas.microsoft.com/office/drawing/2014/main" id="{1FE71698-A8E5-034F-AF8E-FA594F7867AE}"/>
              </a:ext>
            </a:extLst>
          </p:cNvPr>
          <p:cNvSpPr txBox="1"/>
          <p:nvPr/>
        </p:nvSpPr>
        <p:spPr>
          <a:xfrm>
            <a:off x="838200" y="4738443"/>
            <a:ext cx="2541946" cy="1200329"/>
          </a:xfrm>
          <a:prstGeom prst="rect">
            <a:avLst/>
          </a:prstGeom>
          <a:noFill/>
        </p:spPr>
        <p:txBody>
          <a:bodyPr wrap="square" rtlCol="0">
            <a:spAutoFit/>
          </a:bodyPr>
          <a:lstStyle/>
          <a:p>
            <a:r>
              <a:rPr lang="de-D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Note different </a:t>
            </a:r>
            <a:r>
              <a:rPr lang="de-DE" i="1"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causes</a:t>
            </a:r>
            <a:r>
              <a:rPr lang="de-D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br>
              <a:rPr lang="de-D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br>
            <a:r>
              <a:rPr lang="de-D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not different </a:t>
            </a:r>
            <a:r>
              <a:rPr lang="de-DE"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types</a:t>
            </a:r>
            <a:r>
              <a:rPr lang="de-D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br>
              <a:rPr lang="de-D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br>
            <a:r>
              <a:rPr lang="de-DE"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of</a:t>
            </a:r>
            <a:r>
              <a:rPr lang="de-D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neoplasia</a:t>
            </a:r>
            <a:r>
              <a:rPr lang="de-DE"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a:t>
            </a:r>
            <a:endParaRPr lang="de-DE" dirty="0">
              <a:latin typeface="Helvetica Neue" panose="02000503000000020004" pitchFamily="2" charset="0"/>
              <a:ea typeface="Helvetica Neue" panose="02000503000000020004" pitchFamily="2" charset="0"/>
              <a:cs typeface="Helvetica Neue" panose="02000503000000020004" pitchFamily="2" charset="0"/>
            </a:endParaRPr>
          </a:p>
          <a:p>
            <a:endParaRPr lang="de-DE" dirty="0"/>
          </a:p>
        </p:txBody>
      </p:sp>
      <p:sp>
        <p:nvSpPr>
          <p:cNvPr id="5" name="Title 1">
            <a:extLst>
              <a:ext uri="{FF2B5EF4-FFF2-40B4-BE49-F238E27FC236}">
                <a16:creationId xmlns:a16="http://schemas.microsoft.com/office/drawing/2014/main" id="{C3806901-D40C-E94F-90F5-EC90205DCE5C}"/>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Common Pitfalls</a:t>
            </a:r>
          </a:p>
        </p:txBody>
      </p:sp>
      <p:pic>
        <p:nvPicPr>
          <p:cNvPr id="6" name="Grafik 5">
            <a:extLst>
              <a:ext uri="{FF2B5EF4-FFF2-40B4-BE49-F238E27FC236}">
                <a16:creationId xmlns:a16="http://schemas.microsoft.com/office/drawing/2014/main" id="{D3D6C3D3-2297-104B-B3D3-7530E5E42CE7}"/>
              </a:ext>
            </a:extLst>
          </p:cNvPr>
          <p:cNvPicPr>
            <a:picLocks noChangeAspect="1"/>
          </p:cNvPicPr>
          <p:nvPr/>
        </p:nvPicPr>
        <p:blipFill>
          <a:blip r:embed="rId2"/>
          <a:stretch>
            <a:fillRect/>
          </a:stretch>
        </p:blipFill>
        <p:spPr>
          <a:xfrm>
            <a:off x="10351916" y="4949956"/>
            <a:ext cx="818047" cy="643773"/>
          </a:xfrm>
          <a:prstGeom prst="rect">
            <a:avLst/>
          </a:prstGeom>
        </p:spPr>
      </p:pic>
    </p:spTree>
    <p:extLst>
      <p:ext uri="{BB962C8B-B14F-4D97-AF65-F5344CB8AC3E}">
        <p14:creationId xmlns:p14="http://schemas.microsoft.com/office/powerpoint/2010/main" val="63451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48567"/>
            <a:ext cx="10776284" cy="4955980"/>
          </a:xfrm>
        </p:spPr>
        <p:txBody>
          <a:bodyPr>
            <a:normAutofit/>
          </a:bodyPr>
          <a:lstStyle/>
          <a:p>
            <a:pPr marL="0" lvl="0" indent="0">
              <a:lnSpc>
                <a:spcPct val="110000"/>
              </a:lnSpc>
              <a:buNone/>
            </a:pPr>
            <a:r>
              <a:rPr lang="en-US" sz="2400" dirty="0">
                <a:latin typeface="Helvetica Neue" panose="02000503000000020004" pitchFamily="2" charset="0"/>
                <a:ea typeface="Helvetica Neue" panose="02000503000000020004" pitchFamily="2" charset="0"/>
                <a:cs typeface="Helvetica Neue" panose="02000503000000020004" pitchFamily="2" charset="0"/>
              </a:rPr>
              <a:t>Question: A 30kg dog presents with a history of progressive exercise intolerance and stridor. Direct laryngoscopy confirms bilateral paralysis of the arytenoid cartilages on inspiration. Radiography of the thorax and neck is unremarkable. Describe the FIVE main steps in the surgical management of this condition (excluding closure of the wound).  BE SPECIFIC!</a:t>
            </a:r>
            <a:endParaRPr lang="en-US" sz="2400" b="1" i="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b="1" i="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lvl="1">
              <a:buFontTx/>
              <a:buChar char="-"/>
            </a:pPr>
            <a:r>
              <a:rPr lang="en-US"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Cut the skin, dissect </a:t>
            </a:r>
            <a:r>
              <a:rPr lang="en-US" dirty="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thyropharyngeus</a:t>
            </a:r>
            <a:r>
              <a:rPr lang="en-US"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place stay suture on thyroid cartilage	</a:t>
            </a:r>
            <a:r>
              <a:rPr lang="de-CH" dirty="0">
                <a:sym typeface="Symbol" pitchFamily="2" charset="2"/>
              </a:rPr>
              <a:t> </a:t>
            </a:r>
            <a:r>
              <a:rPr lang="en-US" dirty="0">
                <a:latin typeface="Helvetica Neue" panose="02000503000000020004" pitchFamily="2" charset="0"/>
                <a:ea typeface="Helvetica Neue" panose="02000503000000020004" pitchFamily="2" charset="0"/>
                <a:cs typeface="Helvetica Neue" panose="02000503000000020004" pitchFamily="2" charset="0"/>
              </a:rPr>
              <a:t>NOT SPECIFIC</a:t>
            </a:r>
          </a:p>
          <a:p>
            <a:pPr lvl="1">
              <a:buFontTx/>
              <a:buChar char="-"/>
            </a:pPr>
            <a:r>
              <a:rPr lang="en-US"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Tying back laryngeal cartilages	</a:t>
            </a:r>
            <a:r>
              <a:rPr lang="de-CH" dirty="0">
                <a:sym typeface="Symbol" pitchFamily="2" charset="2"/>
              </a:rPr>
              <a:t> </a:t>
            </a:r>
            <a:r>
              <a:rPr lang="en-US" dirty="0">
                <a:latin typeface="Helvetica Neue" panose="02000503000000020004" pitchFamily="2" charset="0"/>
                <a:ea typeface="Helvetica Neue" panose="02000503000000020004" pitchFamily="2" charset="0"/>
                <a:cs typeface="Helvetica Neue" panose="02000503000000020004" pitchFamily="2" charset="0"/>
              </a:rPr>
              <a:t>TOO VAGUE</a:t>
            </a:r>
          </a:p>
          <a:p>
            <a:pPr marL="0" indent="0">
              <a:buNone/>
            </a:pPr>
            <a:endParaRPr lang="en-US" i="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400" i="1" dirty="0">
                <a:latin typeface="Helvetica Neue" panose="02000503000000020004" pitchFamily="2" charset="0"/>
                <a:ea typeface="Helvetica Neue" panose="02000503000000020004" pitchFamily="2" charset="0"/>
                <a:cs typeface="Helvetica Neue" panose="02000503000000020004" pitchFamily="2" charset="0"/>
              </a:rPr>
              <a:t>Think how you would describe the technique to a colleague over the phone!</a:t>
            </a:r>
          </a:p>
          <a:p>
            <a:endParaRPr lang="en-US" dirty="0"/>
          </a:p>
          <a:p>
            <a:endParaRPr lang="en-US" dirty="0"/>
          </a:p>
        </p:txBody>
      </p:sp>
      <p:sp>
        <p:nvSpPr>
          <p:cNvPr id="4" name="Multiply 13">
            <a:extLst>
              <a:ext uri="{FF2B5EF4-FFF2-40B4-BE49-F238E27FC236}">
                <a16:creationId xmlns:a16="http://schemas.microsoft.com/office/drawing/2014/main" id="{CD565CB7-301E-E34D-9E41-F0FFC430EDBC}"/>
              </a:ext>
            </a:extLst>
          </p:cNvPr>
          <p:cNvSpPr/>
          <p:nvPr/>
        </p:nvSpPr>
        <p:spPr>
          <a:xfrm>
            <a:off x="8838618" y="4719604"/>
            <a:ext cx="550606" cy="56043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Title 1">
            <a:extLst>
              <a:ext uri="{FF2B5EF4-FFF2-40B4-BE49-F238E27FC236}">
                <a16:creationId xmlns:a16="http://schemas.microsoft.com/office/drawing/2014/main" id="{AA125414-4B11-8C4C-A885-6793FD8C1895}"/>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Common Pitfalls</a:t>
            </a:r>
          </a:p>
        </p:txBody>
      </p:sp>
    </p:spTree>
    <p:extLst>
      <p:ext uri="{BB962C8B-B14F-4D97-AF65-F5344CB8AC3E}">
        <p14:creationId xmlns:p14="http://schemas.microsoft.com/office/powerpoint/2010/main" val="85371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Introduction</a:t>
            </a:r>
          </a:p>
        </p:txBody>
      </p:sp>
      <p:sp>
        <p:nvSpPr>
          <p:cNvPr id="3" name="Content Placeholder 2"/>
          <p:cNvSpPr>
            <a:spLocks noGrp="1"/>
          </p:cNvSpPr>
          <p:nvPr>
            <p:ph idx="1"/>
          </p:nvPr>
        </p:nvSpPr>
        <p:spPr/>
        <p:txBody>
          <a:bodyPr>
            <a:normAutofit/>
          </a:bodyPr>
          <a:lstStyle/>
          <a:p>
            <a:pPr marL="0" indent="0">
              <a:lnSpc>
                <a:spcPct val="110000"/>
              </a:lnSpc>
              <a:spcBef>
                <a:spcPts val="0"/>
              </a:spcBef>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The aim of the Exam Committee is to compile an exam that assesses whether candidates achieve the required minimum standard, as determined by the College, in order to be certified as ECVS Diplomates. Candidates should demonstrate a safe and logical approach to a broad range of cases in soft tissue surgery, orthopaedics and neurology.</a:t>
            </a:r>
          </a:p>
          <a:p>
            <a:pPr marL="0" indent="0" algn="just">
              <a:lnSpc>
                <a:spcPct val="110000"/>
              </a:lnSpc>
              <a:spcBef>
                <a:spcPts val="0"/>
              </a:spcBef>
              <a:buNone/>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10000"/>
              </a:lnSpc>
              <a:spcBef>
                <a:spcPts val="0"/>
              </a:spcBef>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The exam is not designed to catch you out, nor to expect you to demonstrate the same skill set as a Diplomate with many years of experience.</a:t>
            </a:r>
          </a:p>
        </p:txBody>
      </p:sp>
    </p:spTree>
    <p:extLst>
      <p:ext uri="{BB962C8B-B14F-4D97-AF65-F5344CB8AC3E}">
        <p14:creationId xmlns:p14="http://schemas.microsoft.com/office/powerpoint/2010/main" val="3855715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0EA926F-51DB-0540-B4D3-DCE755054B4D}"/>
              </a:ext>
            </a:extLst>
          </p:cNvPr>
          <p:cNvSpPr>
            <a:spLocks noGrp="1"/>
          </p:cNvSpPr>
          <p:nvPr>
            <p:ph idx="1"/>
          </p:nvPr>
        </p:nvSpPr>
        <p:spPr>
          <a:xfrm>
            <a:off x="838200" y="546100"/>
            <a:ext cx="10515600" cy="5630863"/>
          </a:xfrm>
        </p:spPr>
        <p:txBody>
          <a:bodyPr/>
          <a:lstStyle/>
          <a:p>
            <a:pPr marL="457200" lvl="1" indent="0">
              <a:spcBef>
                <a:spcPts val="1000"/>
              </a:spcBef>
              <a:buNone/>
            </a:pPr>
            <a:r>
              <a:rPr lang="en-US" sz="3600" dirty="0">
                <a:latin typeface="Helvetica Neue" panose="02000503000000020004" pitchFamily="2" charset="0"/>
                <a:ea typeface="Helvetica Neue" panose="02000503000000020004" pitchFamily="2" charset="0"/>
                <a:cs typeface="Helvetica Neue" panose="02000503000000020004" pitchFamily="2" charset="0"/>
              </a:rPr>
              <a:t>Correct answer:</a:t>
            </a:r>
          </a:p>
          <a:p>
            <a:pPr marL="457200" lvl="1" indent="0">
              <a:spcBef>
                <a:spcPts val="1000"/>
              </a:spcBef>
              <a:buNone/>
            </a:pPr>
            <a:endParaRPr lang="en-US" sz="36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spcBef>
                <a:spcPts val="1000"/>
              </a:spcBef>
              <a:buNone/>
            </a:pPr>
            <a:r>
              <a:rPr lang="en-US" dirty="0">
                <a:latin typeface="Helvetica Neue" panose="02000503000000020004" pitchFamily="2" charset="0"/>
                <a:ea typeface="Helvetica Neue" panose="02000503000000020004" pitchFamily="2" charset="0"/>
                <a:cs typeface="Helvetica Neue" panose="02000503000000020004" pitchFamily="2" charset="0"/>
              </a:rPr>
              <a:t>- Lateral approach to the lateral wing of the thyroid cartilage</a:t>
            </a:r>
          </a:p>
          <a:p>
            <a:pPr marL="457200" lvl="1" indent="0">
              <a:spcBef>
                <a:spcPts val="1000"/>
              </a:spcBef>
              <a:buNone/>
            </a:pPr>
            <a:r>
              <a:rPr lang="en-US" dirty="0">
                <a:latin typeface="Helvetica Neue" panose="02000503000000020004" pitchFamily="2" charset="0"/>
                <a:ea typeface="Helvetica Neue" panose="02000503000000020004" pitchFamily="2" charset="0"/>
                <a:cs typeface="Helvetica Neue" panose="02000503000000020004" pitchFamily="2" charset="0"/>
              </a:rPr>
              <a:t>- Either spilt </a:t>
            </a:r>
            <a:r>
              <a:rPr lang="en-US" dirty="0" err="1">
                <a:latin typeface="Helvetica Neue" panose="02000503000000020004" pitchFamily="2" charset="0"/>
                <a:ea typeface="Helvetica Neue" panose="02000503000000020004" pitchFamily="2" charset="0"/>
                <a:cs typeface="Helvetica Neue" panose="02000503000000020004" pitchFamily="2" charset="0"/>
              </a:rPr>
              <a:t>fibres</a:t>
            </a:r>
            <a:r>
              <a:rPr lang="en-US" dirty="0">
                <a:latin typeface="Helvetica Neue" panose="02000503000000020004" pitchFamily="2" charset="0"/>
                <a:ea typeface="Helvetica Neue" panose="02000503000000020004" pitchFamily="2" charset="0"/>
                <a:cs typeface="Helvetica Neue" panose="02000503000000020004" pitchFamily="2" charset="0"/>
              </a:rPr>
              <a:t> of the </a:t>
            </a:r>
            <a:r>
              <a:rPr lang="en-US" dirty="0" err="1">
                <a:latin typeface="Helvetica Neue" panose="02000503000000020004" pitchFamily="2" charset="0"/>
                <a:ea typeface="Helvetica Neue" panose="02000503000000020004" pitchFamily="2" charset="0"/>
                <a:cs typeface="Helvetica Neue" panose="02000503000000020004" pitchFamily="2" charset="0"/>
              </a:rPr>
              <a:t>thyropharyngeus</a:t>
            </a:r>
            <a:r>
              <a:rPr lang="en-US" dirty="0">
                <a:latin typeface="Helvetica Neue" panose="02000503000000020004" pitchFamily="2" charset="0"/>
                <a:ea typeface="Helvetica Neue" panose="02000503000000020004" pitchFamily="2" charset="0"/>
                <a:cs typeface="Helvetica Neue" panose="02000503000000020004" pitchFamily="2" charset="0"/>
              </a:rPr>
              <a:t> muscle along its length </a:t>
            </a:r>
            <a:br>
              <a:rPr lang="en-US" dirty="0">
                <a:latin typeface="Helvetica Neue" panose="02000503000000020004" pitchFamily="2" charset="0"/>
                <a:ea typeface="Helvetica Neue" panose="02000503000000020004" pitchFamily="2" charset="0"/>
                <a:cs typeface="Helvetica Neue" panose="02000503000000020004" pitchFamily="2" charset="0"/>
              </a:rPr>
            </a:br>
            <a:r>
              <a:rPr lang="en-US" dirty="0">
                <a:latin typeface="Helvetica Neue" panose="02000503000000020004" pitchFamily="2" charset="0"/>
                <a:ea typeface="Helvetica Neue" panose="02000503000000020004" pitchFamily="2" charset="0"/>
                <a:cs typeface="Helvetica Neue" panose="02000503000000020004" pitchFamily="2" charset="0"/>
              </a:rPr>
              <a:t>  OR cut the </a:t>
            </a:r>
            <a:r>
              <a:rPr lang="en-US" dirty="0" err="1">
                <a:latin typeface="Helvetica Neue" panose="02000503000000020004" pitchFamily="2" charset="0"/>
                <a:ea typeface="Helvetica Neue" panose="02000503000000020004" pitchFamily="2" charset="0"/>
                <a:cs typeface="Helvetica Neue" panose="02000503000000020004" pitchFamily="2" charset="0"/>
              </a:rPr>
              <a:t>thyropharyngeus</a:t>
            </a:r>
            <a:r>
              <a:rPr lang="en-US" dirty="0">
                <a:latin typeface="Helvetica Neue" panose="02000503000000020004" pitchFamily="2" charset="0"/>
                <a:ea typeface="Helvetica Neue" panose="02000503000000020004" pitchFamily="2" charset="0"/>
                <a:cs typeface="Helvetica Neue" panose="02000503000000020004" pitchFamily="2" charset="0"/>
              </a:rPr>
              <a:t> muscle</a:t>
            </a:r>
          </a:p>
          <a:p>
            <a:pPr marL="457200" lvl="1" indent="0">
              <a:spcBef>
                <a:spcPts val="1000"/>
              </a:spcBef>
              <a:buNone/>
            </a:pPr>
            <a:r>
              <a:rPr lang="en-US" dirty="0">
                <a:latin typeface="Helvetica Neue" panose="02000503000000020004" pitchFamily="2" charset="0"/>
                <a:ea typeface="Helvetica Neue" panose="02000503000000020004" pitchFamily="2" charset="0"/>
                <a:cs typeface="Helvetica Neue" panose="02000503000000020004" pitchFamily="2" charset="0"/>
              </a:rPr>
              <a:t>- Transect </a:t>
            </a:r>
            <a:r>
              <a:rPr lang="de-CH" dirty="0" err="1">
                <a:latin typeface="Helvetica Neue" panose="02000503000000020004" pitchFamily="2" charset="0"/>
                <a:ea typeface="Helvetica Neue" panose="02000503000000020004" pitchFamily="2" charset="0"/>
                <a:cs typeface="Helvetica Neue" panose="02000503000000020004" pitchFamily="2" charset="0"/>
              </a:rPr>
              <a:t>cricoarytenoideus</a:t>
            </a:r>
            <a:r>
              <a:rPr lang="de-CH" dirty="0">
                <a:latin typeface="Helvetica Neue" panose="02000503000000020004" pitchFamily="2" charset="0"/>
                <a:ea typeface="Helvetica Neue" panose="02000503000000020004" pitchFamily="2" charset="0"/>
                <a:cs typeface="Helvetica Neue" panose="02000503000000020004" pitchFamily="2" charset="0"/>
              </a:rPr>
              <a:t> </a:t>
            </a:r>
            <a:r>
              <a:rPr lang="de-CH" dirty="0" err="1">
                <a:latin typeface="Helvetica Neue" panose="02000503000000020004" pitchFamily="2" charset="0"/>
                <a:ea typeface="Helvetica Neue" panose="02000503000000020004" pitchFamily="2" charset="0"/>
                <a:cs typeface="Helvetica Neue" panose="02000503000000020004" pitchFamily="2" charset="0"/>
              </a:rPr>
              <a:t>dorsalis</a:t>
            </a:r>
            <a:r>
              <a:rPr lang="en-US" dirty="0">
                <a:latin typeface="Helvetica Neue" panose="02000503000000020004" pitchFamily="2" charset="0"/>
                <a:ea typeface="Helvetica Neue" panose="02000503000000020004" pitchFamily="2" charset="0"/>
                <a:cs typeface="Helvetica Neue" panose="02000503000000020004" pitchFamily="2" charset="0"/>
              </a:rPr>
              <a:t> muscle</a:t>
            </a:r>
          </a:p>
          <a:p>
            <a:pPr marL="457200" lvl="1" indent="0">
              <a:spcBef>
                <a:spcPts val="1000"/>
              </a:spcBef>
              <a:buNone/>
            </a:pPr>
            <a:r>
              <a:rPr lang="en-US" dirty="0">
                <a:latin typeface="Helvetica Neue" panose="02000503000000020004" pitchFamily="2" charset="0"/>
                <a:ea typeface="Helvetica Neue" panose="02000503000000020004" pitchFamily="2" charset="0"/>
                <a:cs typeface="Helvetica Neue" panose="02000503000000020004" pitchFamily="2" charset="0"/>
              </a:rPr>
              <a:t>- Disarticulate the cricoarytenoid articulation </a:t>
            </a:r>
            <a:br>
              <a:rPr lang="en-US" dirty="0">
                <a:latin typeface="Helvetica Neue" panose="02000503000000020004" pitchFamily="2" charset="0"/>
                <a:ea typeface="Helvetica Neue" panose="02000503000000020004" pitchFamily="2" charset="0"/>
                <a:cs typeface="Helvetica Neue" panose="02000503000000020004" pitchFamily="2" charset="0"/>
              </a:rPr>
            </a:br>
            <a:r>
              <a:rPr lang="en-US" dirty="0">
                <a:latin typeface="Helvetica Neue" panose="02000503000000020004" pitchFamily="2" charset="0"/>
                <a:ea typeface="Helvetica Neue" panose="02000503000000020004" pitchFamily="2" charset="0"/>
                <a:cs typeface="Helvetica Neue" panose="02000503000000020004" pitchFamily="2" charset="0"/>
              </a:rPr>
              <a:t>   (+/- cut the inter-arytenoid band)</a:t>
            </a:r>
          </a:p>
          <a:p>
            <a:pPr lvl="1">
              <a:spcBef>
                <a:spcPts val="1000"/>
              </a:spcBef>
              <a:buFontTx/>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Preplace two cricoarytenoid sutures of 2/0 polypropylene </a:t>
            </a:r>
            <a:br>
              <a:rPr lang="en-US" dirty="0">
                <a:latin typeface="Helvetica Neue" panose="02000503000000020004" pitchFamily="2" charset="0"/>
                <a:ea typeface="Helvetica Neue" panose="02000503000000020004" pitchFamily="2" charset="0"/>
                <a:cs typeface="Helvetica Neue" panose="02000503000000020004" pitchFamily="2" charset="0"/>
              </a:rPr>
            </a:br>
            <a:r>
              <a:rPr lang="en-US" dirty="0">
                <a:latin typeface="Helvetica Neue" panose="02000503000000020004" pitchFamily="2" charset="0"/>
                <a:ea typeface="Helvetica Neue" panose="02000503000000020004" pitchFamily="2" charset="0"/>
                <a:cs typeface="Helvetica Neue" panose="02000503000000020004" pitchFamily="2" charset="0"/>
              </a:rPr>
              <a:t>(note appropriate size and type of suture OR one cricoarytenoid and one cricothyroid suture)</a:t>
            </a:r>
            <a:endParaRPr lang="en-US" i="1" dirty="0">
              <a:latin typeface="Helvetica Neue" panose="02000503000000020004" pitchFamily="2" charset="0"/>
              <a:ea typeface="Helvetica Neue" panose="02000503000000020004" pitchFamily="2" charset="0"/>
              <a:cs typeface="Helvetica Neue" panose="02000503000000020004" pitchFamily="2" charset="0"/>
            </a:endParaRPr>
          </a:p>
          <a:p>
            <a:endParaRPr lang="de-DE" dirty="0"/>
          </a:p>
        </p:txBody>
      </p:sp>
      <p:pic>
        <p:nvPicPr>
          <p:cNvPr id="4" name="Grafik 3">
            <a:extLst>
              <a:ext uri="{FF2B5EF4-FFF2-40B4-BE49-F238E27FC236}">
                <a16:creationId xmlns:a16="http://schemas.microsoft.com/office/drawing/2014/main" id="{54BEF109-6416-224A-AE0F-92540169C6B8}"/>
              </a:ext>
            </a:extLst>
          </p:cNvPr>
          <p:cNvPicPr>
            <a:picLocks noChangeAspect="1"/>
          </p:cNvPicPr>
          <p:nvPr/>
        </p:nvPicPr>
        <p:blipFill>
          <a:blip r:embed="rId2"/>
          <a:stretch>
            <a:fillRect/>
          </a:stretch>
        </p:blipFill>
        <p:spPr>
          <a:xfrm>
            <a:off x="10882341" y="5850023"/>
            <a:ext cx="586910" cy="461877"/>
          </a:xfrm>
          <a:prstGeom prst="rect">
            <a:avLst/>
          </a:prstGeom>
        </p:spPr>
      </p:pic>
    </p:spTree>
    <p:extLst>
      <p:ext uri="{BB962C8B-B14F-4D97-AF65-F5344CB8AC3E}">
        <p14:creationId xmlns:p14="http://schemas.microsoft.com/office/powerpoint/2010/main" val="613969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Time-Keeping</a:t>
            </a:r>
          </a:p>
        </p:txBody>
      </p:sp>
      <p:sp>
        <p:nvSpPr>
          <p:cNvPr id="3" name="Content Placeholder 2"/>
          <p:cNvSpPr>
            <a:spLocks noGrp="1"/>
          </p:cNvSpPr>
          <p:nvPr>
            <p:ph idx="1"/>
          </p:nvPr>
        </p:nvSpPr>
        <p:spPr>
          <a:xfrm>
            <a:off x="838200" y="1565753"/>
            <a:ext cx="10515600" cy="4611210"/>
          </a:xfrm>
        </p:spPr>
        <p:txBody>
          <a:bodyPr>
            <a:normAutofit/>
          </a:bodyPr>
          <a:lstStyle/>
          <a:p>
            <a:pPr marL="0" indent="0">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You are responsible for your own time keeping!  Each of the questions carries the same number of points and although you may find some questions easier than others, you should not spend too much time on one question to the detriment of others.</a:t>
            </a:r>
          </a:p>
          <a:p>
            <a:pPr marL="0" indent="0">
              <a:buNone/>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Time calls will be made at set points through the examination and there will also be a clock visible on your lap-top screen.</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You will not be allowed to leave the exam hall in the last 15 minutes of any examination session.</a:t>
            </a:r>
          </a:p>
        </p:txBody>
      </p:sp>
    </p:spTree>
    <p:extLst>
      <p:ext uri="{BB962C8B-B14F-4D97-AF65-F5344CB8AC3E}">
        <p14:creationId xmlns:p14="http://schemas.microsoft.com/office/powerpoint/2010/main" val="3044552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EEC84-9531-6B45-8FB3-7E4309BFE82B}"/>
              </a:ext>
            </a:extLst>
          </p:cNvPr>
          <p:cNvSpPr>
            <a:spLocks noGrp="1"/>
          </p:cNvSpPr>
          <p:nvPr>
            <p:ph type="title"/>
          </p:nvPr>
        </p:nvSpPr>
        <p:spPr>
          <a:xfrm>
            <a:off x="831850" y="1709738"/>
            <a:ext cx="10515600" cy="2852737"/>
          </a:xfrm>
        </p:spPr>
        <p:txBody>
          <a:bodyPr>
            <a:normAutofit/>
          </a:bodyPr>
          <a:lstStyle/>
          <a:p>
            <a:r>
              <a:rPr lang="de-DE" sz="5650" dirty="0" err="1">
                <a:latin typeface="Helvetica Neue" panose="02000503000000020004" pitchFamily="2" charset="0"/>
                <a:ea typeface="Helvetica Neue" panose="02000503000000020004" pitchFamily="2" charset="0"/>
                <a:cs typeface="Helvetica Neue" panose="02000503000000020004" pitchFamily="2" charset="0"/>
              </a:rPr>
              <a:t>Marking</a:t>
            </a:r>
            <a:r>
              <a:rPr lang="de-DE" sz="5650" dirty="0">
                <a:latin typeface="Helvetica Neue" panose="02000503000000020004" pitchFamily="2" charset="0"/>
                <a:ea typeface="Helvetica Neue" panose="02000503000000020004" pitchFamily="2" charset="0"/>
                <a:cs typeface="Helvetica Neue" panose="02000503000000020004" pitchFamily="2" charset="0"/>
              </a:rPr>
              <a:t> </a:t>
            </a:r>
            <a:r>
              <a:rPr lang="de-DE" sz="5650" dirty="0" err="1">
                <a:latin typeface="Helvetica Neue" panose="02000503000000020004" pitchFamily="2" charset="0"/>
                <a:ea typeface="Helvetica Neue" panose="02000503000000020004" pitchFamily="2" charset="0"/>
                <a:cs typeface="Helvetica Neue" panose="02000503000000020004" pitchFamily="2" charset="0"/>
              </a:rPr>
              <a:t>and</a:t>
            </a:r>
            <a:r>
              <a:rPr lang="de-DE" sz="5650" dirty="0">
                <a:latin typeface="Helvetica Neue" panose="02000503000000020004" pitchFamily="2" charset="0"/>
                <a:ea typeface="Helvetica Neue" panose="02000503000000020004" pitchFamily="2" charset="0"/>
                <a:cs typeface="Helvetica Neue" panose="02000503000000020004" pitchFamily="2" charset="0"/>
              </a:rPr>
              <a:t> Pass Score Setting</a:t>
            </a:r>
          </a:p>
        </p:txBody>
      </p:sp>
      <p:sp>
        <p:nvSpPr>
          <p:cNvPr id="3" name="Textplatzhalter 2">
            <a:extLst>
              <a:ext uri="{FF2B5EF4-FFF2-40B4-BE49-F238E27FC236}">
                <a16:creationId xmlns:a16="http://schemas.microsoft.com/office/drawing/2014/main" id="{0570E8C8-56A2-6946-9C45-B8434994FE29}"/>
              </a:ext>
            </a:extLst>
          </p:cNvPr>
          <p:cNvSpPr>
            <a:spLocks noGrp="1"/>
          </p:cNvSpPr>
          <p:nvPr>
            <p:ph type="body" idx="1"/>
          </p:nvPr>
        </p:nvSpPr>
        <p:spPr/>
        <p:txBody>
          <a:bodyPr/>
          <a:lstStyle/>
          <a:p>
            <a:endParaRPr lang="de-DE"/>
          </a:p>
        </p:txBody>
      </p:sp>
      <p:pic>
        <p:nvPicPr>
          <p:cNvPr id="5" name="Grafik 4">
            <a:extLst>
              <a:ext uri="{FF2B5EF4-FFF2-40B4-BE49-F238E27FC236}">
                <a16:creationId xmlns:a16="http://schemas.microsoft.com/office/drawing/2014/main" id="{438857C1-F548-0A4C-AAD8-4B9BDBEB1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498" y="4589463"/>
            <a:ext cx="1505952" cy="1505952"/>
          </a:xfrm>
          <a:prstGeom prst="rect">
            <a:avLst/>
          </a:prstGeom>
        </p:spPr>
      </p:pic>
    </p:spTree>
    <p:extLst>
      <p:ext uri="{BB962C8B-B14F-4D97-AF65-F5344CB8AC3E}">
        <p14:creationId xmlns:p14="http://schemas.microsoft.com/office/powerpoint/2010/main" val="2431850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Helvetica Neue" panose="02000503000000020004" pitchFamily="2" charset="0"/>
                <a:ea typeface="Helvetica Neue" panose="02000503000000020004" pitchFamily="2" charset="0"/>
                <a:cs typeface="Helvetica Neue" panose="02000503000000020004" pitchFamily="2" charset="0"/>
              </a:rPr>
              <a:t>How the Exam is marked:</a:t>
            </a:r>
          </a:p>
        </p:txBody>
      </p:sp>
      <p:sp>
        <p:nvSpPr>
          <p:cNvPr id="3" name="Content Placeholder 2"/>
          <p:cNvSpPr>
            <a:spLocks noGrp="1"/>
          </p:cNvSpPr>
          <p:nvPr>
            <p:ph idx="1"/>
          </p:nvPr>
        </p:nvSpPr>
        <p:spPr>
          <a:xfrm>
            <a:off x="838200" y="1825625"/>
            <a:ext cx="10515600" cy="4351338"/>
          </a:xfrm>
        </p:spPr>
        <p:txBody>
          <a:bodyPr>
            <a:norm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Candidate identities are blinded to the examiners until after the marking process is entirely completed. Only candidate numbers are used to identify individuals.</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US" dirty="0">
                <a:latin typeface="Helvetica Neue" panose="02000503000000020004" pitchFamily="2" charset="0"/>
                <a:ea typeface="Helvetica Neue" panose="02000503000000020004" pitchFamily="2" charset="0"/>
                <a:cs typeface="Helvetica Neue" panose="02000503000000020004" pitchFamily="2" charset="0"/>
              </a:rPr>
              <a:t>For each part of the exam, the candidate will receive a PASS or FAIL result.</a:t>
            </a:r>
          </a:p>
          <a:p>
            <a:pPr marL="0" indent="0">
              <a:buNone/>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a:p>
            <a:r>
              <a:rPr lang="en-GB" dirty="0">
                <a:latin typeface="Helvetica Neue" panose="02000503000000020004" pitchFamily="2" charset="0"/>
                <a:ea typeface="Helvetica Neue" panose="02000503000000020004" pitchFamily="2" charset="0"/>
                <a:cs typeface="Helvetica Neue" panose="02000503000000020004" pitchFamily="2" charset="0"/>
              </a:rPr>
              <a:t>The case-Based and practical exams are marked using the PASS/BORDERLINE/FAIL method</a:t>
            </a:r>
          </a:p>
          <a:p>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0942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Case-based and Practical Exam</a:t>
            </a:r>
          </a:p>
        </p:txBody>
      </p:sp>
      <p:sp>
        <p:nvSpPr>
          <p:cNvPr id="3" name="Content Placeholder 2"/>
          <p:cNvSpPr>
            <a:spLocks noGrp="1"/>
          </p:cNvSpPr>
          <p:nvPr>
            <p:ph idx="1"/>
          </p:nvPr>
        </p:nvSpPr>
        <p:spPr>
          <a:xfrm>
            <a:off x="838200" y="1465545"/>
            <a:ext cx="10515600" cy="4649701"/>
          </a:xfrm>
        </p:spPr>
        <p:txBody>
          <a:bodyPr>
            <a:noAutofit/>
          </a:bodyPr>
          <a:lstStyle/>
          <a:p>
            <a:pPr marL="0" indent="0" algn="just">
              <a:buNone/>
            </a:pPr>
            <a:r>
              <a:rPr lang="en-GB" sz="2000" b="1" dirty="0">
                <a:latin typeface="Helvetica Neue" panose="02000503000000020004" pitchFamily="2" charset="0"/>
                <a:ea typeface="Helvetica Neue" panose="02000503000000020004" pitchFamily="2" charset="0"/>
                <a:cs typeface="Helvetica Neue" panose="02000503000000020004" pitchFamily="2" charset="0"/>
              </a:rPr>
              <a:t>In the first step, each candidate’s entire script for that part of the exam is independently reviewed by </a:t>
            </a:r>
            <a:r>
              <a:rPr lang="en-GB" sz="2000" b="1" i="1" dirty="0">
                <a:latin typeface="Helvetica Neue" panose="02000503000000020004" pitchFamily="2" charset="0"/>
                <a:ea typeface="Helvetica Neue" panose="02000503000000020004" pitchFamily="2" charset="0"/>
                <a:cs typeface="Helvetica Neue" panose="02000503000000020004" pitchFamily="2" charset="0"/>
              </a:rPr>
              <a:t>at least 3 examiners.</a:t>
            </a:r>
            <a:endParaRPr lang="en-GB" sz="2000" b="1" dirty="0">
              <a:latin typeface="Helvetica Neue" panose="02000503000000020004" pitchFamily="2" charset="0"/>
              <a:ea typeface="Helvetica Neue" panose="02000503000000020004" pitchFamily="2" charset="0"/>
              <a:cs typeface="Helvetica Neue" panose="02000503000000020004" pitchFamily="2" charset="0"/>
            </a:endParaRPr>
          </a:p>
          <a:p>
            <a:pPr lvl="1" algn="just"/>
            <a:r>
              <a:rPr lang="en-GB" sz="1800" dirty="0">
                <a:latin typeface="Helvetica Neue" panose="02000503000000020004" pitchFamily="2" charset="0"/>
                <a:ea typeface="Helvetica Neue" panose="02000503000000020004" pitchFamily="2" charset="0"/>
                <a:cs typeface="Helvetica Neue" panose="02000503000000020004" pitchFamily="2" charset="0"/>
              </a:rPr>
              <a:t>Each examiner allocates each script a grade of either CLEAR PASS, BORDERLINE or CLEAR FAIL, depending on whether they feel the candidate does or does not meet the standards of the minimally qualified candidate (CLEAR PASS or CLEAR FAIL), or if they feel that no clear decision can be reached (BORDERLINE). Each examiner protocols the thoughts involved in the decision-making process on one sheet per candidate.</a:t>
            </a:r>
          </a:p>
          <a:p>
            <a:pPr lvl="2" algn="just">
              <a:buFont typeface="Courier New" panose="02070309020205020404" pitchFamily="49" charset="0"/>
              <a:buChar char="o"/>
            </a:pPr>
            <a:r>
              <a:rPr lang="en-GB" sz="1600" dirty="0">
                <a:latin typeface="Helvetica Neue" panose="02000503000000020004" pitchFamily="2" charset="0"/>
                <a:ea typeface="Helvetica Neue" panose="02000503000000020004" pitchFamily="2" charset="0"/>
                <a:cs typeface="Helvetica Neue" panose="02000503000000020004" pitchFamily="2" charset="0"/>
              </a:rPr>
              <a:t>This process takes in to account any decisions which have been made which could be considered dangerous for the patient.</a:t>
            </a:r>
          </a:p>
          <a:p>
            <a:pPr lvl="1" algn="just"/>
            <a:r>
              <a:rPr lang="en-GB" sz="1800" dirty="0">
                <a:latin typeface="Helvetica Neue" panose="02000503000000020004" pitchFamily="2" charset="0"/>
                <a:ea typeface="Helvetica Neue" panose="02000503000000020004" pitchFamily="2" charset="0"/>
                <a:cs typeface="Helvetica Neue" panose="02000503000000020004" pitchFamily="2" charset="0"/>
              </a:rPr>
              <a:t>Once 3 examiners have reached the same grade for a script, this grade becomes the final grade for this candidate for this part. </a:t>
            </a:r>
            <a:r>
              <a:rPr lang="en-GB" sz="1800" i="1" dirty="0">
                <a:latin typeface="Helvetica Neue" panose="02000503000000020004" pitchFamily="2" charset="0"/>
                <a:ea typeface="Helvetica Neue" panose="02000503000000020004" pitchFamily="2" charset="0"/>
                <a:cs typeface="Helvetica Neue" panose="02000503000000020004" pitchFamily="2" charset="0"/>
              </a:rPr>
              <a:t>In this step, each script will be reviewed by at least 3 and up to 5 examiners.</a:t>
            </a:r>
          </a:p>
          <a:p>
            <a:pPr lvl="2" algn="just">
              <a:buFont typeface="Courier New" panose="02070309020205020404" pitchFamily="49" charset="0"/>
              <a:buChar char="o"/>
            </a:pPr>
            <a:r>
              <a:rPr lang="en-GB" sz="1600" dirty="0">
                <a:latin typeface="Helvetica Neue" panose="02000503000000020004" pitchFamily="2" charset="0"/>
                <a:ea typeface="Helvetica Neue" panose="02000503000000020004" pitchFamily="2" charset="0"/>
                <a:cs typeface="Helvetica Neue" panose="02000503000000020004" pitchFamily="2" charset="0"/>
              </a:rPr>
              <a:t>If 3 examiners do not agree on the grade, a 4</a:t>
            </a:r>
            <a:r>
              <a:rPr lang="en-GB" sz="1600" baseline="30000" dirty="0">
                <a:latin typeface="Helvetica Neue" panose="02000503000000020004" pitchFamily="2" charset="0"/>
                <a:ea typeface="Helvetica Neue" panose="02000503000000020004" pitchFamily="2" charset="0"/>
                <a:cs typeface="Helvetica Neue" panose="02000503000000020004" pitchFamily="2" charset="0"/>
              </a:rPr>
              <a:t>th</a:t>
            </a:r>
            <a:r>
              <a:rPr lang="en-GB" sz="1600" dirty="0">
                <a:latin typeface="Helvetica Neue" panose="02000503000000020004" pitchFamily="2" charset="0"/>
                <a:ea typeface="Helvetica Neue" panose="02000503000000020004" pitchFamily="2" charset="0"/>
                <a:cs typeface="Helvetica Neue" panose="02000503000000020004" pitchFamily="2" charset="0"/>
              </a:rPr>
              <a:t> examiner will assess the script.</a:t>
            </a:r>
          </a:p>
          <a:p>
            <a:pPr lvl="2" algn="just">
              <a:buFont typeface="Courier New" panose="02070309020205020404" pitchFamily="49" charset="0"/>
              <a:buChar char="o"/>
            </a:pPr>
            <a:r>
              <a:rPr lang="en-GB" sz="1600" dirty="0">
                <a:latin typeface="Helvetica Neue" panose="02000503000000020004" pitchFamily="2" charset="0"/>
                <a:ea typeface="Helvetica Neue" panose="02000503000000020004" pitchFamily="2" charset="0"/>
                <a:cs typeface="Helvetica Neue" panose="02000503000000020004" pitchFamily="2" charset="0"/>
              </a:rPr>
              <a:t>If there still are no 3 matching grades, a 5</a:t>
            </a:r>
            <a:r>
              <a:rPr lang="en-GB" sz="1600" baseline="30000" dirty="0">
                <a:latin typeface="Helvetica Neue" panose="02000503000000020004" pitchFamily="2" charset="0"/>
                <a:ea typeface="Helvetica Neue" panose="02000503000000020004" pitchFamily="2" charset="0"/>
                <a:cs typeface="Helvetica Neue" panose="02000503000000020004" pitchFamily="2" charset="0"/>
              </a:rPr>
              <a:t>th</a:t>
            </a:r>
            <a:r>
              <a:rPr lang="en-GB" sz="1600" dirty="0">
                <a:latin typeface="Helvetica Neue" panose="02000503000000020004" pitchFamily="2" charset="0"/>
                <a:ea typeface="Helvetica Neue" panose="02000503000000020004" pitchFamily="2" charset="0"/>
                <a:cs typeface="Helvetica Neue" panose="02000503000000020004" pitchFamily="2" charset="0"/>
              </a:rPr>
              <a:t> examiner will assess the script.</a:t>
            </a:r>
          </a:p>
          <a:p>
            <a:pPr lvl="2" algn="just">
              <a:buFont typeface="Courier New" panose="02070309020205020404" pitchFamily="49" charset="0"/>
              <a:buChar char="o"/>
            </a:pPr>
            <a:r>
              <a:rPr lang="en-GB" sz="1600" dirty="0">
                <a:latin typeface="Helvetica Neue" panose="02000503000000020004" pitchFamily="2" charset="0"/>
                <a:ea typeface="Helvetica Neue" panose="02000503000000020004" pitchFamily="2" charset="0"/>
                <a:cs typeface="Helvetica Neue" panose="02000503000000020004" pitchFamily="2" charset="0"/>
              </a:rPr>
              <a:t>If a decision is still not reached after assessment by all five examiners, the candidate will enter the borderline group.</a:t>
            </a:r>
            <a:endParaRPr lang="en-GB" sz="1600"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74695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D52F8-92C2-3C40-86B5-7AF796F0405B}"/>
              </a:ext>
            </a:extLst>
          </p:cNvPr>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Case-based and Practical Exam</a:t>
            </a:r>
            <a:endParaRPr lang="de-DE" sz="4000" dirty="0"/>
          </a:p>
        </p:txBody>
      </p:sp>
      <p:pic>
        <p:nvPicPr>
          <p:cNvPr id="4" name="Content Placeholder 3">
            <a:extLst>
              <a:ext uri="{FF2B5EF4-FFF2-40B4-BE49-F238E27FC236}">
                <a16:creationId xmlns:a16="http://schemas.microsoft.com/office/drawing/2014/main" id="{D7EC9569-4862-AB4C-A40D-AAB9F7CA4BA4}"/>
              </a:ext>
            </a:extLst>
          </p:cNvPr>
          <p:cNvPicPr>
            <a:picLocks noGrp="1" noChangeAspect="1"/>
          </p:cNvPicPr>
          <p:nvPr>
            <p:ph idx="1"/>
          </p:nvPr>
        </p:nvPicPr>
        <p:blipFill>
          <a:blip r:embed="rId2"/>
          <a:stretch>
            <a:fillRect/>
          </a:stretch>
        </p:blipFill>
        <p:spPr>
          <a:xfrm>
            <a:off x="2950804" y="3431514"/>
            <a:ext cx="6642100" cy="1257300"/>
          </a:xfrm>
          <a:prstGeom prst="rect">
            <a:avLst/>
          </a:prstGeom>
        </p:spPr>
      </p:pic>
      <p:sp>
        <p:nvSpPr>
          <p:cNvPr id="8" name="Textfeld 7">
            <a:extLst>
              <a:ext uri="{FF2B5EF4-FFF2-40B4-BE49-F238E27FC236}">
                <a16:creationId xmlns:a16="http://schemas.microsoft.com/office/drawing/2014/main" id="{8ACFE8D1-248F-B245-BDFF-89DB78D10893}"/>
              </a:ext>
            </a:extLst>
          </p:cNvPr>
          <p:cNvSpPr txBox="1"/>
          <p:nvPr/>
        </p:nvSpPr>
        <p:spPr>
          <a:xfrm>
            <a:off x="987552" y="2011680"/>
            <a:ext cx="6647974" cy="1384995"/>
          </a:xfrm>
          <a:prstGeom prst="rect">
            <a:avLst/>
          </a:prstGeom>
          <a:noFill/>
        </p:spPr>
        <p:txBody>
          <a:bodyPr wrap="none" rtlCol="0">
            <a:spAutoFit/>
          </a:bodyPr>
          <a:lstStyle/>
          <a:p>
            <a:r>
              <a:rPr lang="de-DE" sz="2400" dirty="0" err="1">
                <a:latin typeface="Helvetica Neue" panose="02000503000000020004" pitchFamily="2" charset="0"/>
                <a:ea typeface="Helvetica Neue" panose="02000503000000020004" pitchFamily="2" charset="0"/>
                <a:cs typeface="Helvetica Neue" panose="02000503000000020004" pitchFamily="2" charset="0"/>
              </a:rPr>
              <a:t>Example</a:t>
            </a:r>
            <a:r>
              <a:rPr lang="de-DE" sz="2400" dirty="0">
                <a:latin typeface="Helvetica Neue" panose="02000503000000020004" pitchFamily="2" charset="0"/>
                <a:ea typeface="Helvetica Neue" panose="02000503000000020004" pitchFamily="2" charset="0"/>
                <a:cs typeface="Helvetica Neue" panose="02000503000000020004" pitchFamily="2" charset="0"/>
              </a:rPr>
              <a:t>:</a:t>
            </a:r>
          </a:p>
          <a:p>
            <a:endParaRPr lang="de-DE" dirty="0"/>
          </a:p>
          <a:p>
            <a:endParaRPr lang="de-DE" dirty="0"/>
          </a:p>
          <a:p>
            <a:r>
              <a:rPr lang="de-DE" sz="2400" dirty="0" err="1">
                <a:latin typeface="Helvetica Neue" panose="02000503000000020004" pitchFamily="2" charset="0"/>
                <a:ea typeface="Helvetica Neue" panose="02000503000000020004" pitchFamily="2" charset="0"/>
                <a:cs typeface="Helvetica Neue" panose="02000503000000020004" pitchFamily="2" charset="0"/>
              </a:rPr>
              <a:t>Examiner</a:t>
            </a:r>
            <a:r>
              <a:rPr lang="de-DE" sz="2400" dirty="0">
                <a:latin typeface="Helvetica Neue" panose="02000503000000020004" pitchFamily="2" charset="0"/>
                <a:ea typeface="Helvetica Neue" panose="02000503000000020004" pitchFamily="2" charset="0"/>
                <a:cs typeface="Helvetica Neue" panose="02000503000000020004" pitchFamily="2" charset="0"/>
              </a:rPr>
              <a:t>	    1        2        3        4       5</a:t>
            </a:r>
            <a:r>
              <a:rPr lang="de-DE" dirty="0"/>
              <a:t>	</a:t>
            </a:r>
          </a:p>
        </p:txBody>
      </p:sp>
      <p:sp>
        <p:nvSpPr>
          <p:cNvPr id="13" name="Textfeld 12">
            <a:extLst>
              <a:ext uri="{FF2B5EF4-FFF2-40B4-BE49-F238E27FC236}">
                <a16:creationId xmlns:a16="http://schemas.microsoft.com/office/drawing/2014/main" id="{0F32A25B-E296-C944-BC1C-6D87C50BA834}"/>
              </a:ext>
            </a:extLst>
          </p:cNvPr>
          <p:cNvSpPr txBox="1"/>
          <p:nvPr/>
        </p:nvSpPr>
        <p:spPr>
          <a:xfrm>
            <a:off x="3877056" y="2980944"/>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557733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Case-based and Practical Exam</a:t>
            </a:r>
          </a:p>
        </p:txBody>
      </p:sp>
      <p:sp>
        <p:nvSpPr>
          <p:cNvPr id="3" name="Content Placeholder 2"/>
          <p:cNvSpPr>
            <a:spLocks noGrp="1"/>
          </p:cNvSpPr>
          <p:nvPr>
            <p:ph idx="1"/>
          </p:nvPr>
        </p:nvSpPr>
        <p:spPr>
          <a:xfrm>
            <a:off x="838200" y="1465545"/>
            <a:ext cx="10515600" cy="5149567"/>
          </a:xfrm>
        </p:spPr>
        <p:txBody>
          <a:bodyPr>
            <a:noAutofit/>
          </a:bodyPr>
          <a:lstStyle/>
          <a:p>
            <a:pPr marL="0" indent="0">
              <a:buNone/>
            </a:pPr>
            <a:r>
              <a:rPr lang="en-GB" dirty="0">
                <a:latin typeface="Helvetica Neue" panose="02000503000000020004" pitchFamily="2" charset="0"/>
                <a:ea typeface="Helvetica Neue" panose="02000503000000020004" pitchFamily="2" charset="0"/>
                <a:cs typeface="Helvetica Neue" panose="02000503000000020004" pitchFamily="2" charset="0"/>
              </a:rPr>
              <a:t>In the second step, all scripts in the BORDERLINE grouped are then marked numerically by 2 examiners independently.</a:t>
            </a:r>
          </a:p>
          <a:p>
            <a:pPr marL="0" indent="0">
              <a:buNone/>
            </a:pPr>
            <a:endParaRPr lang="en-GB" dirty="0">
              <a:latin typeface="Helvetica Neue" panose="02000503000000020004" pitchFamily="2" charset="0"/>
              <a:ea typeface="Helvetica Neue" panose="02000503000000020004" pitchFamily="2" charset="0"/>
              <a:cs typeface="Helvetica Neue" panose="02000503000000020004" pitchFamily="2" charset="0"/>
            </a:endParaRPr>
          </a:p>
          <a:p>
            <a:pPr lvl="1"/>
            <a:r>
              <a:rPr lang="en-GB" sz="2800" dirty="0">
                <a:latin typeface="Helvetica Neue" panose="02000503000000020004" pitchFamily="2" charset="0"/>
                <a:ea typeface="Helvetica Neue" panose="02000503000000020004" pitchFamily="2" charset="0"/>
                <a:cs typeface="Helvetica Neue" panose="02000503000000020004" pitchFamily="2" charset="0"/>
              </a:rPr>
              <a:t>If the 2 examiners agree on the number of points to be given for an answer, the candidate’s answer get this many points.</a:t>
            </a:r>
          </a:p>
          <a:p>
            <a:pPr lvl="1"/>
            <a:r>
              <a:rPr lang="en-GB" sz="2800" dirty="0">
                <a:latin typeface="Helvetica Neue" panose="02000503000000020004" pitchFamily="2" charset="0"/>
                <a:ea typeface="Helvetica Neue" panose="02000503000000020004" pitchFamily="2" charset="0"/>
                <a:cs typeface="Helvetica Neue" panose="02000503000000020004" pitchFamily="2" charset="0"/>
              </a:rPr>
              <a:t>If the 2 examiners do not allocate the same points, these differences are discussed. Either the number of points are aligned following this discussion, or the examiners “agree to disagree”, in which case the candidate’s answer receives the average between these two scores.</a:t>
            </a:r>
          </a:p>
          <a:p>
            <a:pPr lvl="1"/>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588345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27444-EF05-8D43-BC49-16D3DEE74EEC}"/>
              </a:ext>
            </a:extLst>
          </p:cNvPr>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Case-based and Practical Exam</a:t>
            </a:r>
            <a:endParaRPr lang="en-US" sz="4000" dirty="0"/>
          </a:p>
        </p:txBody>
      </p:sp>
      <p:sp>
        <p:nvSpPr>
          <p:cNvPr id="3" name="Content Placeholder 2">
            <a:extLst>
              <a:ext uri="{FF2B5EF4-FFF2-40B4-BE49-F238E27FC236}">
                <a16:creationId xmlns:a16="http://schemas.microsoft.com/office/drawing/2014/main" id="{3AD25F6D-6262-1B40-9202-720B6AED046E}"/>
              </a:ext>
            </a:extLst>
          </p:cNvPr>
          <p:cNvSpPr>
            <a:spLocks noGrp="1"/>
          </p:cNvSpPr>
          <p:nvPr>
            <p:ph idx="1"/>
          </p:nvPr>
        </p:nvSpPr>
        <p:spPr/>
        <p:txBody>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All individual questions carry the same number of points (2 points per question).</a:t>
            </a:r>
          </a:p>
          <a:p>
            <a:r>
              <a:rPr lang="en-GB" dirty="0">
                <a:latin typeface="Helvetica Neue" panose="02000503000000020004" pitchFamily="2" charset="0"/>
                <a:ea typeface="Helvetica Neue" panose="02000503000000020004" pitchFamily="2" charset="0"/>
                <a:cs typeface="Helvetica Neue" panose="02000503000000020004" pitchFamily="2" charset="0"/>
              </a:rPr>
              <a:t>There is no negative marking in the numerical marking.  This means points are not deducted for a wrong answer.</a:t>
            </a:r>
          </a:p>
          <a:p>
            <a:r>
              <a:rPr lang="en-GB" dirty="0">
                <a:latin typeface="Helvetica Neue" panose="02000503000000020004" pitchFamily="2" charset="0"/>
                <a:ea typeface="Helvetica Neue" panose="02000503000000020004" pitchFamily="2" charset="0"/>
                <a:cs typeface="Helvetica Neue" panose="02000503000000020004" pitchFamily="2" charset="0"/>
              </a:rPr>
              <a:t>Fractional scoring is in place for some questions. This means that you need to achieve at least half of the correct answers to an individual question in order to achieve any points.</a:t>
            </a:r>
          </a:p>
          <a:p>
            <a:r>
              <a:rPr lang="en-GB" dirty="0">
                <a:latin typeface="Helvetica Neue" panose="02000503000000020004" pitchFamily="2" charset="0"/>
                <a:ea typeface="Helvetica Neue" panose="02000503000000020004" pitchFamily="2" charset="0"/>
                <a:cs typeface="Helvetica Neue" panose="02000503000000020004" pitchFamily="2" charset="0"/>
              </a:rPr>
              <a:t>Only full points are given (0, 1 or 2)</a:t>
            </a:r>
          </a:p>
          <a:p>
            <a:r>
              <a:rPr lang="en-GB" dirty="0">
                <a:latin typeface="Helvetica Neue" panose="02000503000000020004" pitchFamily="2" charset="0"/>
                <a:ea typeface="Helvetica Neue" panose="02000503000000020004" pitchFamily="2" charset="0"/>
                <a:cs typeface="Helvetica Neue" panose="02000503000000020004" pitchFamily="2" charset="0"/>
              </a:rPr>
              <a:t>No half points are given.</a:t>
            </a:r>
          </a:p>
          <a:p>
            <a:endParaRPr lang="en-US" dirty="0"/>
          </a:p>
        </p:txBody>
      </p:sp>
    </p:spTree>
    <p:extLst>
      <p:ext uri="{BB962C8B-B14F-4D97-AF65-F5344CB8AC3E}">
        <p14:creationId xmlns:p14="http://schemas.microsoft.com/office/powerpoint/2010/main" val="977828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Case-based and Practical Exam</a:t>
            </a:r>
          </a:p>
        </p:txBody>
      </p:sp>
      <p:sp>
        <p:nvSpPr>
          <p:cNvPr id="3" name="Content Placeholder 2"/>
          <p:cNvSpPr>
            <a:spLocks noGrp="1"/>
          </p:cNvSpPr>
          <p:nvPr>
            <p:ph idx="1"/>
          </p:nvPr>
        </p:nvSpPr>
        <p:spPr>
          <a:xfrm>
            <a:off x="838200" y="1377863"/>
            <a:ext cx="10515600" cy="5237249"/>
          </a:xfrm>
        </p:spPr>
        <p:txBody>
          <a:bodyPr>
            <a:noAutofit/>
          </a:bodyPr>
          <a:lstStyle/>
          <a:p>
            <a:pPr marL="0" indent="0">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Finally, the </a:t>
            </a:r>
            <a:r>
              <a:rPr lang="en-GB" sz="2400" i="1" dirty="0">
                <a:latin typeface="Helvetica Neue" panose="02000503000000020004" pitchFamily="2" charset="0"/>
                <a:ea typeface="Helvetica Neue" panose="02000503000000020004" pitchFamily="2" charset="0"/>
                <a:cs typeface="Helvetica Neue" panose="02000503000000020004" pitchFamily="2" charset="0"/>
              </a:rPr>
              <a:t>median </a:t>
            </a:r>
            <a:r>
              <a:rPr lang="en-GB" sz="2400" dirty="0">
                <a:latin typeface="Helvetica Neue" panose="02000503000000020004" pitchFamily="2" charset="0"/>
                <a:ea typeface="Helvetica Neue" panose="02000503000000020004" pitchFamily="2" charset="0"/>
                <a:cs typeface="Helvetica Neue" panose="02000503000000020004" pitchFamily="2" charset="0"/>
              </a:rPr>
              <a:t>score of the BORDERLINE group is calculated and set as the final pass score.</a:t>
            </a:r>
          </a:p>
          <a:p>
            <a:pPr marL="0" indent="0">
              <a:buNone/>
            </a:pP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This means that 50% of the BORDERLINE group will pass and 50% will fail.</a:t>
            </a:r>
          </a:p>
          <a:p>
            <a:pPr lvl="1"/>
            <a:r>
              <a:rPr lang="en-GB" dirty="0">
                <a:latin typeface="Helvetica Neue" panose="02000503000000020004" pitchFamily="2" charset="0"/>
                <a:ea typeface="Helvetica Neue" panose="02000503000000020004" pitchFamily="2" charset="0"/>
                <a:cs typeface="Helvetica Neue" panose="02000503000000020004" pitchFamily="2" charset="0"/>
              </a:rPr>
              <a:t>For quality control purposes, several candidates from the CLEAR PASS and CLEAR FAIL groups are also numerically scored.</a:t>
            </a:r>
          </a:p>
        </p:txBody>
      </p:sp>
      <p:pic>
        <p:nvPicPr>
          <p:cNvPr id="4" name="Picture 3">
            <a:extLst>
              <a:ext uri="{FF2B5EF4-FFF2-40B4-BE49-F238E27FC236}">
                <a16:creationId xmlns:a16="http://schemas.microsoft.com/office/drawing/2014/main" id="{14ECDBE6-CD88-1441-A07A-7D3739C8BD1A}"/>
              </a:ext>
            </a:extLst>
          </p:cNvPr>
          <p:cNvPicPr>
            <a:picLocks noChangeAspect="1"/>
          </p:cNvPicPr>
          <p:nvPr/>
        </p:nvPicPr>
        <p:blipFill rotWithShape="1">
          <a:blip r:embed="rId2"/>
          <a:srcRect l="19186" t="2478" b="4462"/>
          <a:stretch/>
        </p:blipFill>
        <p:spPr>
          <a:xfrm>
            <a:off x="7404293" y="3996487"/>
            <a:ext cx="4659058" cy="2706255"/>
          </a:xfrm>
          <a:prstGeom prst="rect">
            <a:avLst/>
          </a:prstGeom>
        </p:spPr>
      </p:pic>
    </p:spTree>
    <p:extLst>
      <p:ext uri="{BB962C8B-B14F-4D97-AF65-F5344CB8AC3E}">
        <p14:creationId xmlns:p14="http://schemas.microsoft.com/office/powerpoint/2010/main" val="2583312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MCQ Exam</a:t>
            </a:r>
          </a:p>
        </p:txBody>
      </p:sp>
      <p:sp>
        <p:nvSpPr>
          <p:cNvPr id="3" name="Content Placeholder 2"/>
          <p:cNvSpPr>
            <a:spLocks noGrp="1"/>
          </p:cNvSpPr>
          <p:nvPr>
            <p:ph idx="1"/>
          </p:nvPr>
        </p:nvSpPr>
        <p:spPr>
          <a:xfrm>
            <a:off x="838200" y="1825200"/>
            <a:ext cx="10515600" cy="4290046"/>
          </a:xfrm>
        </p:spPr>
        <p:txBody>
          <a:bodyPr>
            <a:noAutofit/>
          </a:bodyPr>
          <a:lstStyle/>
          <a:p>
            <a:pPr marL="0" indent="0">
              <a:buNone/>
            </a:pPr>
            <a:r>
              <a:rPr lang="en-GB" sz="2400" dirty="0">
                <a:latin typeface="Helvetica Neue" panose="02000503000000020004" pitchFamily="2" charset="0"/>
                <a:ea typeface="Helvetica Neue" panose="02000503000000020004" pitchFamily="2" charset="0"/>
                <a:cs typeface="Helvetica Neue" panose="02000503000000020004" pitchFamily="2" charset="0"/>
              </a:rPr>
              <a:t>The </a:t>
            </a:r>
            <a:r>
              <a:rPr lang="en-GB" sz="2400" dirty="0" err="1">
                <a:latin typeface="Helvetica Neue" panose="02000503000000020004" pitchFamily="2" charset="0"/>
                <a:ea typeface="Helvetica Neue" panose="02000503000000020004" pitchFamily="2" charset="0"/>
                <a:cs typeface="Helvetica Neue" panose="02000503000000020004" pitchFamily="2" charset="0"/>
              </a:rPr>
              <a:t>Hofstee</a:t>
            </a:r>
            <a:r>
              <a:rPr lang="en-GB" sz="2400" dirty="0">
                <a:latin typeface="Helvetica Neue" panose="02000503000000020004" pitchFamily="2" charset="0"/>
                <a:ea typeface="Helvetica Neue" panose="02000503000000020004" pitchFamily="2" charset="0"/>
                <a:cs typeface="Helvetica Neue" panose="02000503000000020004" pitchFamily="2" charset="0"/>
              </a:rPr>
              <a:t> method is used to set the pass mark for the MCQ part of the exam:</a:t>
            </a:r>
          </a:p>
          <a:p>
            <a:r>
              <a:rPr lang="en-GB" sz="2000" dirty="0">
                <a:latin typeface="Helvetica Neue" panose="02000503000000020004" pitchFamily="2" charset="0"/>
                <a:ea typeface="Helvetica Neue" panose="02000503000000020004" pitchFamily="2" charset="0"/>
                <a:cs typeface="Helvetica Neue" panose="02000503000000020004" pitchFamily="2" charset="0"/>
              </a:rPr>
              <a:t>The minimum and maximum failure rates for the examination are pre-determined, as well as what the minimum and maximum percentage pass mark score should be.</a:t>
            </a:r>
          </a:p>
          <a:p>
            <a:r>
              <a:rPr lang="en-GB" sz="2000" dirty="0">
                <a:latin typeface="Helvetica Neue" panose="02000503000000020004" pitchFamily="2" charset="0"/>
                <a:ea typeface="Helvetica Neue" panose="02000503000000020004" pitchFamily="2" charset="0"/>
                <a:cs typeface="Helvetica Neue" panose="02000503000000020004" pitchFamily="2" charset="0"/>
              </a:rPr>
              <a:t>These rates and percent scores are projected onto the actual score distribution to derive a final pass mark.</a:t>
            </a:r>
            <a:endParaRPr lang="en-GB" i="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31618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Overview</a:t>
            </a:r>
          </a:p>
        </p:txBody>
      </p:sp>
      <p:sp>
        <p:nvSpPr>
          <p:cNvPr id="3" name="Content Placeholder 2"/>
          <p:cNvSpPr>
            <a:spLocks noGrp="1"/>
          </p:cNvSpPr>
          <p:nvPr>
            <p:ph idx="1"/>
          </p:nvPr>
        </p:nvSpPr>
        <p:spPr>
          <a:xfrm>
            <a:off x="838200" y="1825625"/>
            <a:ext cx="4995672" cy="4351338"/>
          </a:xfrm>
        </p:spPr>
        <p:txBody>
          <a:bodyPr>
            <a:normAutofit fontScale="32500" lnSpcReduction="20000"/>
          </a:bodyPr>
          <a:lstStyle/>
          <a:p>
            <a:r>
              <a:rPr lang="en-GB" sz="7400" dirty="0">
                <a:latin typeface="Helvetica Neue" panose="02000503000000020004" pitchFamily="2" charset="0"/>
                <a:ea typeface="Helvetica Neue" panose="02000503000000020004" pitchFamily="2" charset="0"/>
                <a:cs typeface="Helvetica Neue" panose="02000503000000020004" pitchFamily="2" charset="0"/>
              </a:rPr>
              <a:t>     Resources</a:t>
            </a:r>
          </a:p>
          <a:p>
            <a:pPr lvl="1"/>
            <a:r>
              <a:rPr lang="en-GB" sz="5500" dirty="0">
                <a:latin typeface="Helvetica Neue" panose="02000503000000020004" pitchFamily="2" charset="0"/>
                <a:ea typeface="Helvetica Neue" panose="02000503000000020004" pitchFamily="2" charset="0"/>
                <a:cs typeface="Helvetica Neue" panose="02000503000000020004" pitchFamily="2" charset="0"/>
              </a:rPr>
              <a:t>Examination Guide</a:t>
            </a:r>
          </a:p>
          <a:p>
            <a:pPr lvl="1"/>
            <a:r>
              <a:rPr lang="en-GB" sz="5500" dirty="0">
                <a:latin typeface="Helvetica Neue" panose="02000503000000020004" pitchFamily="2" charset="0"/>
                <a:ea typeface="Helvetica Neue" panose="02000503000000020004" pitchFamily="2" charset="0"/>
                <a:cs typeface="Helvetica Neue" panose="02000503000000020004" pitchFamily="2" charset="0"/>
              </a:rPr>
              <a:t>Reading Lists</a:t>
            </a:r>
          </a:p>
          <a:p>
            <a:endParaRPr lang="en-GB" sz="6000" dirty="0">
              <a:latin typeface="Helvetica Neue" panose="02000503000000020004" pitchFamily="2" charset="0"/>
              <a:ea typeface="Helvetica Neue" panose="02000503000000020004" pitchFamily="2" charset="0"/>
              <a:cs typeface="Helvetica Neue" panose="02000503000000020004" pitchFamily="2" charset="0"/>
            </a:endParaRPr>
          </a:p>
          <a:p>
            <a:r>
              <a:rPr lang="en-GB" sz="7400" dirty="0">
                <a:latin typeface="Helvetica Neue" panose="02000503000000020004" pitchFamily="2" charset="0"/>
                <a:ea typeface="Helvetica Neue" panose="02000503000000020004" pitchFamily="2" charset="0"/>
                <a:cs typeface="Helvetica Neue" panose="02000503000000020004" pitchFamily="2" charset="0"/>
              </a:rPr>
              <a:t>     The ECVS Exam</a:t>
            </a:r>
          </a:p>
          <a:p>
            <a:pPr lvl="1"/>
            <a:r>
              <a:rPr lang="en-GB" sz="5600" dirty="0">
                <a:latin typeface="Helvetica Neue" panose="02000503000000020004" pitchFamily="2" charset="0"/>
                <a:ea typeface="Helvetica Neue" panose="02000503000000020004" pitchFamily="2" charset="0"/>
                <a:cs typeface="Helvetica Neue" panose="02000503000000020004" pitchFamily="2" charset="0"/>
              </a:rPr>
              <a:t>Case-based Exam</a:t>
            </a:r>
          </a:p>
          <a:p>
            <a:pPr lvl="1"/>
            <a:r>
              <a:rPr lang="en-GB" sz="5600" dirty="0">
                <a:latin typeface="Helvetica Neue" panose="02000503000000020004" pitchFamily="2" charset="0"/>
                <a:ea typeface="Helvetica Neue" panose="02000503000000020004" pitchFamily="2" charset="0"/>
                <a:cs typeface="Helvetica Neue" panose="02000503000000020004" pitchFamily="2" charset="0"/>
              </a:rPr>
              <a:t>Practical Exam</a:t>
            </a:r>
          </a:p>
          <a:p>
            <a:pPr lvl="1"/>
            <a:r>
              <a:rPr lang="en-GB" sz="5600" dirty="0">
                <a:latin typeface="Helvetica Neue" panose="02000503000000020004" pitchFamily="2" charset="0"/>
                <a:ea typeface="Helvetica Neue" panose="02000503000000020004" pitchFamily="2" charset="0"/>
                <a:cs typeface="Helvetica Neue" panose="02000503000000020004" pitchFamily="2" charset="0"/>
              </a:rPr>
              <a:t>Multiple Choice Questions Exam</a:t>
            </a:r>
          </a:p>
          <a:p>
            <a:pPr lvl="1"/>
            <a:endParaRPr lang="en-GB" sz="5600" dirty="0">
              <a:latin typeface="Helvetica Neue" panose="02000503000000020004" pitchFamily="2" charset="0"/>
              <a:ea typeface="Helvetica Neue" panose="02000503000000020004" pitchFamily="2" charset="0"/>
              <a:cs typeface="Helvetica Neue" panose="02000503000000020004" pitchFamily="2" charset="0"/>
            </a:endParaRPr>
          </a:p>
          <a:p>
            <a:r>
              <a:rPr lang="en-GB" sz="7400" dirty="0">
                <a:latin typeface="Helvetica Neue" panose="02000503000000020004" pitchFamily="2" charset="0"/>
                <a:ea typeface="Helvetica Neue" panose="02000503000000020004" pitchFamily="2" charset="0"/>
                <a:cs typeface="Helvetica Neue" panose="02000503000000020004" pitchFamily="2" charset="0"/>
              </a:rPr>
              <a:t>     Preparing for and sitting the   </a:t>
            </a:r>
            <a:br>
              <a:rPr lang="en-GB" sz="7400" dirty="0">
                <a:latin typeface="Helvetica Neue" panose="02000503000000020004" pitchFamily="2" charset="0"/>
                <a:ea typeface="Helvetica Neue" panose="02000503000000020004" pitchFamily="2" charset="0"/>
                <a:cs typeface="Helvetica Neue" panose="02000503000000020004" pitchFamily="2" charset="0"/>
              </a:rPr>
            </a:br>
            <a:r>
              <a:rPr lang="en-GB" sz="7400" dirty="0">
                <a:latin typeface="Helvetica Neue" panose="02000503000000020004" pitchFamily="2" charset="0"/>
                <a:ea typeface="Helvetica Neue" panose="02000503000000020004" pitchFamily="2" charset="0"/>
                <a:cs typeface="Helvetica Neue" panose="02000503000000020004" pitchFamily="2" charset="0"/>
              </a:rPr>
              <a:t>     ECVS Exam</a:t>
            </a:r>
          </a:p>
          <a:p>
            <a:pPr lvl="1"/>
            <a:r>
              <a:rPr lang="en-GB" sz="5600" dirty="0">
                <a:latin typeface="Helvetica Neue" panose="02000503000000020004" pitchFamily="2" charset="0"/>
                <a:ea typeface="Helvetica Neue" panose="02000503000000020004" pitchFamily="2" charset="0"/>
                <a:cs typeface="Helvetica Neue" panose="02000503000000020004" pitchFamily="2" charset="0"/>
              </a:rPr>
              <a:t>Before the Exam</a:t>
            </a:r>
          </a:p>
          <a:p>
            <a:pPr lvl="1"/>
            <a:r>
              <a:rPr lang="en-GB" sz="5600" dirty="0">
                <a:latin typeface="Helvetica Neue" panose="02000503000000020004" pitchFamily="2" charset="0"/>
                <a:ea typeface="Helvetica Neue" panose="02000503000000020004" pitchFamily="2" charset="0"/>
                <a:cs typeface="Helvetica Neue" panose="02000503000000020004" pitchFamily="2" charset="0"/>
              </a:rPr>
              <a:t>Exam Technique</a:t>
            </a:r>
          </a:p>
          <a:p>
            <a:pPr lvl="1"/>
            <a:r>
              <a:rPr lang="en-GB" sz="5600" dirty="0">
                <a:latin typeface="Helvetica Neue" panose="02000503000000020004" pitchFamily="2" charset="0"/>
                <a:ea typeface="Helvetica Neue" panose="02000503000000020004" pitchFamily="2" charset="0"/>
                <a:cs typeface="Helvetica Neue" panose="02000503000000020004" pitchFamily="2" charset="0"/>
              </a:rPr>
              <a:t>Common Pitfalls</a:t>
            </a:r>
          </a:p>
          <a:p>
            <a:pPr lvl="1"/>
            <a:r>
              <a:rPr lang="en-GB" sz="5600" dirty="0">
                <a:latin typeface="Helvetica Neue" panose="02000503000000020004" pitchFamily="2" charset="0"/>
                <a:ea typeface="Helvetica Neue" panose="02000503000000020004" pitchFamily="2" charset="0"/>
                <a:cs typeface="Helvetica Neue" panose="02000503000000020004" pitchFamily="2" charset="0"/>
              </a:rPr>
              <a:t>Time Keeping</a:t>
            </a:r>
            <a:endParaRPr lang="en-GB" dirty="0"/>
          </a:p>
          <a:p>
            <a:endParaRPr lang="en-GB" dirty="0"/>
          </a:p>
        </p:txBody>
      </p:sp>
      <p:sp>
        <p:nvSpPr>
          <p:cNvPr id="4" name="Content Placeholder 2">
            <a:extLst>
              <a:ext uri="{FF2B5EF4-FFF2-40B4-BE49-F238E27FC236}">
                <a16:creationId xmlns:a16="http://schemas.microsoft.com/office/drawing/2014/main" id="{D2F20412-E2D6-1C4A-A562-BD4EA1623AA5}"/>
              </a:ext>
            </a:extLst>
          </p:cNvPr>
          <p:cNvSpPr txBox="1">
            <a:spLocks/>
          </p:cNvSpPr>
          <p:nvPr/>
        </p:nvSpPr>
        <p:spPr>
          <a:xfrm>
            <a:off x="6096000" y="1825625"/>
            <a:ext cx="546258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Helvetica Neue" panose="02000503000000020004" pitchFamily="2" charset="0"/>
                <a:ea typeface="Helvetica Neue" panose="02000503000000020004" pitchFamily="2" charset="0"/>
                <a:cs typeface="Helvetica Neue" panose="02000503000000020004" pitchFamily="2" charset="0"/>
              </a:rPr>
              <a:t>     Marking and Pass Score Setting</a:t>
            </a:r>
          </a:p>
          <a:p>
            <a:pPr lvl="1"/>
            <a:r>
              <a:rPr lang="en-GB" sz="1800" dirty="0">
                <a:latin typeface="Helvetica Neue" panose="02000503000000020004" pitchFamily="2" charset="0"/>
                <a:ea typeface="Helvetica Neue" panose="02000503000000020004" pitchFamily="2" charset="0"/>
                <a:cs typeface="Helvetica Neue" panose="02000503000000020004" pitchFamily="2" charset="0"/>
              </a:rPr>
              <a:t>Case-based and Practical Exam</a:t>
            </a:r>
          </a:p>
          <a:p>
            <a:pPr lvl="1"/>
            <a:r>
              <a:rPr lang="en-GB" sz="1800" dirty="0">
                <a:latin typeface="Helvetica Neue" panose="02000503000000020004" pitchFamily="2" charset="0"/>
                <a:ea typeface="Helvetica Neue" panose="02000503000000020004" pitchFamily="2" charset="0"/>
                <a:cs typeface="Helvetica Neue" panose="02000503000000020004" pitchFamily="2" charset="0"/>
              </a:rPr>
              <a:t>MCQ Exam</a:t>
            </a:r>
          </a:p>
          <a:p>
            <a:pPr lvl="1"/>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     Exam platform Q-examiner</a:t>
            </a:r>
          </a:p>
          <a:p>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     Housekeeping</a:t>
            </a:r>
          </a:p>
          <a:p>
            <a:pPr lvl="1"/>
            <a:r>
              <a:rPr lang="en-GB" sz="1800" dirty="0">
                <a:latin typeface="Helvetica Neue" panose="02000503000000020004" pitchFamily="2" charset="0"/>
                <a:ea typeface="Helvetica Neue" panose="02000503000000020004" pitchFamily="2" charset="0"/>
                <a:cs typeface="Helvetica Neue" panose="02000503000000020004" pitchFamily="2" charset="0"/>
              </a:rPr>
              <a:t>Keyboards</a:t>
            </a:r>
          </a:p>
          <a:p>
            <a:pPr lvl="1"/>
            <a:r>
              <a:rPr lang="en-GB" sz="1800" dirty="0">
                <a:latin typeface="Helvetica Neue" panose="02000503000000020004" pitchFamily="2" charset="0"/>
                <a:ea typeface="Helvetica Neue" panose="02000503000000020004" pitchFamily="2" charset="0"/>
                <a:cs typeface="Helvetica Neue" panose="02000503000000020004" pitchFamily="2" charset="0"/>
              </a:rPr>
              <a:t>Unethical Behaviour</a:t>
            </a:r>
          </a:p>
          <a:p>
            <a:pPr lvl="1"/>
            <a:r>
              <a:rPr lang="en-GB" sz="1800" dirty="0">
                <a:latin typeface="Helvetica Neue" panose="02000503000000020004" pitchFamily="2" charset="0"/>
                <a:ea typeface="Helvetica Neue" panose="02000503000000020004" pitchFamily="2" charset="0"/>
                <a:cs typeface="Helvetica Neue" panose="02000503000000020004" pitchFamily="2" charset="0"/>
              </a:rPr>
              <a:t>During the Exam</a:t>
            </a:r>
          </a:p>
          <a:p>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Interaktive Schaltfläche: Nächste(r) oder Weiter 4">
            <a:hlinkClick r:id="rId2" action="ppaction://hlinksldjump" highlightClick="1"/>
            <a:extLst>
              <a:ext uri="{FF2B5EF4-FFF2-40B4-BE49-F238E27FC236}">
                <a16:creationId xmlns:a16="http://schemas.microsoft.com/office/drawing/2014/main" id="{F42E47F9-1CF4-5E4D-999A-4F9C3BF9AFAB}"/>
              </a:ext>
            </a:extLst>
          </p:cNvPr>
          <p:cNvSpPr/>
          <p:nvPr/>
        </p:nvSpPr>
        <p:spPr>
          <a:xfrm>
            <a:off x="1185862" y="1825625"/>
            <a:ext cx="324000" cy="32400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6" name="Interaktive Schaltfläche: Nächste(r) oder Weiter 5">
            <a:hlinkClick r:id="rId3" action="ppaction://hlinksldjump" highlightClick="1"/>
            <a:extLst>
              <a:ext uri="{FF2B5EF4-FFF2-40B4-BE49-F238E27FC236}">
                <a16:creationId xmlns:a16="http://schemas.microsoft.com/office/drawing/2014/main" id="{A2D4A0C0-8B07-8644-B865-D2C272B3320A}"/>
              </a:ext>
            </a:extLst>
          </p:cNvPr>
          <p:cNvSpPr/>
          <p:nvPr/>
        </p:nvSpPr>
        <p:spPr>
          <a:xfrm>
            <a:off x="1185862" y="3035300"/>
            <a:ext cx="324000" cy="32400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7" name="Interaktive Schaltfläche: Nächste(r) oder Weiter 6">
            <a:hlinkClick r:id="rId4" action="ppaction://hlinksldjump" highlightClick="1"/>
            <a:extLst>
              <a:ext uri="{FF2B5EF4-FFF2-40B4-BE49-F238E27FC236}">
                <a16:creationId xmlns:a16="http://schemas.microsoft.com/office/drawing/2014/main" id="{341C154D-1873-9A41-A9FF-D85E5F9660CB}"/>
              </a:ext>
            </a:extLst>
          </p:cNvPr>
          <p:cNvSpPr/>
          <p:nvPr/>
        </p:nvSpPr>
        <p:spPr>
          <a:xfrm>
            <a:off x="1185862" y="4444131"/>
            <a:ext cx="324000" cy="32400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8" name="Interaktive Schaltfläche: Nächste(r) oder Weiter 7">
            <a:hlinkClick r:id="rId5" action="ppaction://hlinksldjump" highlightClick="1"/>
            <a:extLst>
              <a:ext uri="{FF2B5EF4-FFF2-40B4-BE49-F238E27FC236}">
                <a16:creationId xmlns:a16="http://schemas.microsoft.com/office/drawing/2014/main" id="{FAB8672B-82DC-FF44-AAF2-EED7F164813E}"/>
              </a:ext>
            </a:extLst>
          </p:cNvPr>
          <p:cNvSpPr/>
          <p:nvPr/>
        </p:nvSpPr>
        <p:spPr>
          <a:xfrm>
            <a:off x="6396037" y="1825625"/>
            <a:ext cx="324000" cy="32400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9" name="Interaktive Schaltfläche: Nächste(r) oder Weiter 8">
            <a:hlinkClick r:id="rId6" action="ppaction://hlinksldjump" highlightClick="1"/>
            <a:extLst>
              <a:ext uri="{FF2B5EF4-FFF2-40B4-BE49-F238E27FC236}">
                <a16:creationId xmlns:a16="http://schemas.microsoft.com/office/drawing/2014/main" id="{BCCB5994-DE62-5E4A-9C6A-A9E45FA5A6FA}"/>
              </a:ext>
            </a:extLst>
          </p:cNvPr>
          <p:cNvSpPr/>
          <p:nvPr/>
        </p:nvSpPr>
        <p:spPr>
          <a:xfrm>
            <a:off x="6396037" y="3343800"/>
            <a:ext cx="324000" cy="32400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0" name="Interaktive Schaltfläche: Nächste(r) oder Weiter 9">
            <a:hlinkClick r:id="rId7" action="ppaction://hlinksldjump" highlightClick="1"/>
            <a:extLst>
              <a:ext uri="{FF2B5EF4-FFF2-40B4-BE49-F238E27FC236}">
                <a16:creationId xmlns:a16="http://schemas.microsoft.com/office/drawing/2014/main" id="{94AE3441-3EB8-A742-96F2-5253154426BA}"/>
              </a:ext>
            </a:extLst>
          </p:cNvPr>
          <p:cNvSpPr/>
          <p:nvPr/>
        </p:nvSpPr>
        <p:spPr>
          <a:xfrm>
            <a:off x="6396037" y="4282131"/>
            <a:ext cx="324000" cy="324000"/>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73504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EEC84-9531-6B45-8FB3-7E4309BFE82B}"/>
              </a:ext>
            </a:extLst>
          </p:cNvPr>
          <p:cNvSpPr>
            <a:spLocks noGrp="1"/>
          </p:cNvSpPr>
          <p:nvPr>
            <p:ph type="title"/>
          </p:nvPr>
        </p:nvSpPr>
        <p:spPr/>
        <p:txBody>
          <a:bodyPr/>
          <a:lstStyle/>
          <a:p>
            <a:r>
              <a:rPr lang="de-DE" dirty="0" err="1">
                <a:latin typeface="Helvetica Neue" panose="02000503000000020004" pitchFamily="2" charset="0"/>
                <a:ea typeface="Helvetica Neue" panose="02000503000000020004" pitchFamily="2" charset="0"/>
                <a:cs typeface="Helvetica Neue" panose="02000503000000020004" pitchFamily="2" charset="0"/>
              </a:rPr>
              <a:t>Exam</a:t>
            </a:r>
            <a:r>
              <a:rPr lang="de-DE" dirty="0">
                <a:latin typeface="Helvetica Neue" panose="02000503000000020004" pitchFamily="2" charset="0"/>
                <a:ea typeface="Helvetica Neue" panose="02000503000000020004" pitchFamily="2" charset="0"/>
                <a:cs typeface="Helvetica Neue" panose="02000503000000020004" pitchFamily="2" charset="0"/>
              </a:rPr>
              <a:t> </a:t>
            </a:r>
            <a:r>
              <a:rPr lang="de-DE" dirty="0" err="1">
                <a:latin typeface="Helvetica Neue" panose="02000503000000020004" pitchFamily="2" charset="0"/>
                <a:ea typeface="Helvetica Neue" panose="02000503000000020004" pitchFamily="2" charset="0"/>
                <a:cs typeface="Helvetica Neue" panose="02000503000000020004" pitchFamily="2" charset="0"/>
              </a:rPr>
              <a:t>Platform</a:t>
            </a:r>
            <a:r>
              <a:rPr lang="de-DE" dirty="0">
                <a:latin typeface="Helvetica Neue" panose="02000503000000020004" pitchFamily="2" charset="0"/>
                <a:ea typeface="Helvetica Neue" panose="02000503000000020004" pitchFamily="2" charset="0"/>
                <a:cs typeface="Helvetica Neue" panose="02000503000000020004" pitchFamily="2" charset="0"/>
              </a:rPr>
              <a:t> Q-</a:t>
            </a:r>
            <a:r>
              <a:rPr lang="de-DE" dirty="0" err="1">
                <a:latin typeface="Helvetica Neue" panose="02000503000000020004" pitchFamily="2" charset="0"/>
                <a:ea typeface="Helvetica Neue" panose="02000503000000020004" pitchFamily="2" charset="0"/>
                <a:cs typeface="Helvetica Neue" panose="02000503000000020004" pitchFamily="2" charset="0"/>
              </a:rPr>
              <a:t>Examiner</a:t>
            </a:r>
            <a:endParaRPr lang="de-DE"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platzhalter 2">
            <a:extLst>
              <a:ext uri="{FF2B5EF4-FFF2-40B4-BE49-F238E27FC236}">
                <a16:creationId xmlns:a16="http://schemas.microsoft.com/office/drawing/2014/main" id="{0570E8C8-56A2-6946-9C45-B8434994FE29}"/>
              </a:ext>
            </a:extLst>
          </p:cNvPr>
          <p:cNvSpPr>
            <a:spLocks noGrp="1"/>
          </p:cNvSpPr>
          <p:nvPr>
            <p:ph type="body" idx="1"/>
          </p:nvPr>
        </p:nvSpPr>
        <p:spPr/>
        <p:txBody>
          <a:bodyPr/>
          <a:lstStyle/>
          <a:p>
            <a:endParaRPr lang="de-DE"/>
          </a:p>
        </p:txBody>
      </p:sp>
      <p:pic>
        <p:nvPicPr>
          <p:cNvPr id="5" name="Grafik 4">
            <a:extLst>
              <a:ext uri="{FF2B5EF4-FFF2-40B4-BE49-F238E27FC236}">
                <a16:creationId xmlns:a16="http://schemas.microsoft.com/office/drawing/2014/main" id="{438857C1-F548-0A4C-AAD8-4B9BDBEB1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498" y="4589463"/>
            <a:ext cx="1505952" cy="1505952"/>
          </a:xfrm>
          <a:prstGeom prst="rect">
            <a:avLst/>
          </a:prstGeom>
        </p:spPr>
      </p:pic>
    </p:spTree>
    <p:extLst>
      <p:ext uri="{BB962C8B-B14F-4D97-AF65-F5344CB8AC3E}">
        <p14:creationId xmlns:p14="http://schemas.microsoft.com/office/powerpoint/2010/main" val="3462452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Navigation – logging on</a:t>
            </a:r>
          </a:p>
        </p:txBody>
      </p:sp>
      <p:pic>
        <p:nvPicPr>
          <p:cNvPr id="4" name="Picture 3"/>
          <p:cNvPicPr>
            <a:picLocks noChangeAspect="1"/>
          </p:cNvPicPr>
          <p:nvPr/>
        </p:nvPicPr>
        <p:blipFill>
          <a:blip r:embed="rId2"/>
          <a:stretch>
            <a:fillRect/>
          </a:stretch>
        </p:blipFill>
        <p:spPr>
          <a:xfrm>
            <a:off x="925974" y="1593172"/>
            <a:ext cx="6519983" cy="4689951"/>
          </a:xfrm>
          <a:prstGeom prst="rect">
            <a:avLst/>
          </a:prstGeom>
        </p:spPr>
      </p:pic>
      <p:sp>
        <p:nvSpPr>
          <p:cNvPr id="5" name="TextBox 4"/>
          <p:cNvSpPr txBox="1"/>
          <p:nvPr/>
        </p:nvSpPr>
        <p:spPr>
          <a:xfrm>
            <a:off x="7945094" y="1593172"/>
            <a:ext cx="3219730" cy="923330"/>
          </a:xfrm>
          <a:prstGeom prst="rect">
            <a:avLst/>
          </a:prstGeom>
          <a:noFill/>
          <a:ln>
            <a:noFill/>
          </a:ln>
        </p:spPr>
        <p:txBody>
          <a:bodyPr wrap="square" rtlCol="0">
            <a:spAutoFit/>
          </a:bodyPr>
          <a:lstStyle/>
          <a:p>
            <a:r>
              <a:rPr lang="de-CH" dirty="0">
                <a:latin typeface="Helvetica Neue" panose="02000503000000020004" pitchFamily="2" charset="0"/>
                <a:ea typeface="Helvetica Neue" panose="02000503000000020004" pitchFamily="2" charset="0"/>
                <a:cs typeface="Helvetica Neue" panose="02000503000000020004" pitchFamily="2" charset="0"/>
                <a:sym typeface="Symbol" pitchFamily="2" charset="2"/>
              </a:rPr>
              <a:t> </a:t>
            </a:r>
            <a:r>
              <a:rPr lang="en-GB" dirty="0">
                <a:latin typeface="Helvetica Neue" panose="02000503000000020004" pitchFamily="2" charset="0"/>
                <a:ea typeface="Helvetica Neue" panose="02000503000000020004" pitchFamily="2" charset="0"/>
                <a:cs typeface="Helvetica Neue" panose="02000503000000020004" pitchFamily="2" charset="0"/>
              </a:rPr>
              <a:t>Enter your specific candidate number and click on Login</a:t>
            </a:r>
          </a:p>
        </p:txBody>
      </p:sp>
    </p:spTree>
    <p:extLst>
      <p:ext uri="{BB962C8B-B14F-4D97-AF65-F5344CB8AC3E}">
        <p14:creationId xmlns:p14="http://schemas.microsoft.com/office/powerpoint/2010/main" val="529784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Navigation – logging on</a:t>
            </a:r>
            <a:endParaRPr lang="en-GB" sz="4000" dirty="0"/>
          </a:p>
        </p:txBody>
      </p:sp>
      <p:pic>
        <p:nvPicPr>
          <p:cNvPr id="5" name="Grafik 4">
            <a:extLst>
              <a:ext uri="{FF2B5EF4-FFF2-40B4-BE49-F238E27FC236}">
                <a16:creationId xmlns:a16="http://schemas.microsoft.com/office/drawing/2014/main" id="{D939F6BD-7819-BB43-8A8D-84E077AEC2DA}"/>
              </a:ext>
            </a:extLst>
          </p:cNvPr>
          <p:cNvPicPr>
            <a:picLocks noChangeAspect="1"/>
          </p:cNvPicPr>
          <p:nvPr/>
        </p:nvPicPr>
        <p:blipFill>
          <a:blip r:embed="rId2"/>
          <a:stretch>
            <a:fillRect/>
          </a:stretch>
        </p:blipFill>
        <p:spPr>
          <a:xfrm>
            <a:off x="962660" y="1690688"/>
            <a:ext cx="6861195" cy="3724402"/>
          </a:xfrm>
          <a:prstGeom prst="rect">
            <a:avLst/>
          </a:prstGeom>
        </p:spPr>
      </p:pic>
      <p:sp>
        <p:nvSpPr>
          <p:cNvPr id="4" name="Textfeld 3">
            <a:extLst>
              <a:ext uri="{FF2B5EF4-FFF2-40B4-BE49-F238E27FC236}">
                <a16:creationId xmlns:a16="http://schemas.microsoft.com/office/drawing/2014/main" id="{2F09133B-544D-EB40-A78F-5497B074DC13}"/>
              </a:ext>
            </a:extLst>
          </p:cNvPr>
          <p:cNvSpPr txBox="1"/>
          <p:nvPr/>
        </p:nvSpPr>
        <p:spPr>
          <a:xfrm>
            <a:off x="1625317" y="5617799"/>
            <a:ext cx="2963119" cy="923330"/>
          </a:xfrm>
          <a:prstGeom prst="rect">
            <a:avLst/>
          </a:prstGeom>
          <a:solidFill>
            <a:srgbClr val="0070C0"/>
          </a:solidFill>
          <a:ln w="28575">
            <a:solidFill>
              <a:srgbClr val="FFFF00"/>
            </a:solidFill>
          </a:ln>
        </p:spPr>
        <p:txBody>
          <a:bodyPr wrap="square" rtlCol="0">
            <a:spAutoFit/>
          </a:bodyPr>
          <a:lstStyle/>
          <a:p>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For</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mock</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exams</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available</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from</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website</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password</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is</a:t>
            </a:r>
            <a:r>
              <a:rPr lang="de-D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‘ECVS‘.</a:t>
            </a:r>
          </a:p>
        </p:txBody>
      </p:sp>
    </p:spTree>
    <p:extLst>
      <p:ext uri="{BB962C8B-B14F-4D97-AF65-F5344CB8AC3E}">
        <p14:creationId xmlns:p14="http://schemas.microsoft.com/office/powerpoint/2010/main" val="2282991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Navigation – logging on</a:t>
            </a:r>
          </a:p>
        </p:txBody>
      </p:sp>
      <p:pic>
        <p:nvPicPr>
          <p:cNvPr id="5" name="Grafik 4">
            <a:extLst>
              <a:ext uri="{FF2B5EF4-FFF2-40B4-BE49-F238E27FC236}">
                <a16:creationId xmlns:a16="http://schemas.microsoft.com/office/drawing/2014/main" id="{D93BDCDE-72CF-C74D-A5EE-1F24F988A79E}"/>
              </a:ext>
            </a:extLst>
          </p:cNvPr>
          <p:cNvPicPr>
            <a:picLocks noChangeAspect="1"/>
          </p:cNvPicPr>
          <p:nvPr/>
        </p:nvPicPr>
        <p:blipFill>
          <a:blip r:embed="rId2"/>
          <a:stretch>
            <a:fillRect/>
          </a:stretch>
        </p:blipFill>
        <p:spPr>
          <a:xfrm>
            <a:off x="940562" y="1690688"/>
            <a:ext cx="6118689" cy="4068572"/>
          </a:xfrm>
          <a:prstGeom prst="rect">
            <a:avLst/>
          </a:prstGeom>
        </p:spPr>
      </p:pic>
    </p:spTree>
    <p:extLst>
      <p:ext uri="{BB962C8B-B14F-4D97-AF65-F5344CB8AC3E}">
        <p14:creationId xmlns:p14="http://schemas.microsoft.com/office/powerpoint/2010/main" val="2448172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Navigating the </a:t>
            </a:r>
            <a:br>
              <a:rPr lang="en-GB" sz="4000" dirty="0">
                <a:latin typeface="Helvetica Neue" panose="02000503000000020004" pitchFamily="2" charset="0"/>
                <a:ea typeface="Helvetica Neue" panose="02000503000000020004" pitchFamily="2" charset="0"/>
                <a:cs typeface="Helvetica Neue" panose="02000503000000020004" pitchFamily="2" charset="0"/>
              </a:rPr>
            </a:br>
            <a:r>
              <a:rPr lang="en-GB" sz="4000" i="1" dirty="0">
                <a:latin typeface="Helvetica Neue" panose="02000503000000020004" pitchFamily="2" charset="0"/>
                <a:ea typeface="Helvetica Neue" panose="02000503000000020004" pitchFamily="2" charset="0"/>
                <a:cs typeface="Helvetica Neue" panose="02000503000000020004" pitchFamily="2" charset="0"/>
              </a:rPr>
              <a:t>Case-Based</a:t>
            </a:r>
            <a:r>
              <a:rPr lang="en-GB" sz="4000" dirty="0">
                <a:latin typeface="Helvetica Neue" panose="02000503000000020004" pitchFamily="2" charset="0"/>
                <a:ea typeface="Helvetica Neue" panose="02000503000000020004" pitchFamily="2" charset="0"/>
                <a:cs typeface="Helvetica Neue" panose="02000503000000020004" pitchFamily="2" charset="0"/>
              </a:rPr>
              <a:t> examination</a:t>
            </a:r>
          </a:p>
        </p:txBody>
      </p:sp>
    </p:spTree>
    <p:extLst>
      <p:ext uri="{BB962C8B-B14F-4D97-AF65-F5344CB8AC3E}">
        <p14:creationId xmlns:p14="http://schemas.microsoft.com/office/powerpoint/2010/main" val="1850817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07" y="732119"/>
            <a:ext cx="12192000" cy="5558771"/>
          </a:xfrm>
          <a:prstGeom prst="rect">
            <a:avLst/>
          </a:prstGeom>
          <a:solidFill>
            <a:schemeClr val="bg1">
              <a:alpha val="50000"/>
            </a:schemeClr>
          </a:solidFill>
          <a:ln w="25400">
            <a:solidFill>
              <a:schemeClr val="accent1">
                <a:alpha val="91000"/>
              </a:schemeClr>
            </a:solidFill>
          </a:ln>
        </p:spPr>
      </p:pic>
      <p:sp>
        <p:nvSpPr>
          <p:cNvPr id="3" name="Oval 2"/>
          <p:cNvSpPr/>
          <p:nvPr/>
        </p:nvSpPr>
        <p:spPr>
          <a:xfrm>
            <a:off x="-55945" y="1039017"/>
            <a:ext cx="462987" cy="465690"/>
          </a:xfrm>
          <a:prstGeom prst="ellipse">
            <a:avLst/>
          </a:prstGeom>
          <a:noFill/>
          <a:ln w="25400">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4" name="Oval 3"/>
          <p:cNvSpPr/>
          <p:nvPr/>
        </p:nvSpPr>
        <p:spPr>
          <a:xfrm>
            <a:off x="1434438" y="1238490"/>
            <a:ext cx="601884" cy="53243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338086" y="1770926"/>
            <a:ext cx="5150850" cy="646331"/>
          </a:xfrm>
          <a:prstGeom prst="rect">
            <a:avLst/>
          </a:prstGeom>
          <a:noFill/>
          <a:ln>
            <a:solidFill>
              <a:schemeClr val="tx1"/>
            </a:solidFill>
          </a:ln>
        </p:spPr>
        <p:txBody>
          <a:bodyPr wrap="square" rtlCol="0">
            <a:spAutoFit/>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Tells you this is case 1 of 6, but you may start with whichever case you wish.</a:t>
            </a:r>
          </a:p>
        </p:txBody>
      </p:sp>
      <p:cxnSp>
        <p:nvCxnSpPr>
          <p:cNvPr id="7" name="Straight Connector 6"/>
          <p:cNvCxnSpPr>
            <a:stCxn id="4" idx="5"/>
          </p:cNvCxnSpPr>
          <p:nvPr/>
        </p:nvCxnSpPr>
        <p:spPr>
          <a:xfrm>
            <a:off x="1948178" y="1692952"/>
            <a:ext cx="412235" cy="367341"/>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13994" y="0"/>
            <a:ext cx="4770854" cy="646331"/>
          </a:xfrm>
          <a:prstGeom prst="rect">
            <a:avLst/>
          </a:prstGeom>
          <a:noFill/>
          <a:ln>
            <a:solidFill>
              <a:schemeClr val="tx1"/>
            </a:solidFill>
          </a:ln>
        </p:spPr>
        <p:txBody>
          <a:bodyPr wrap="square" rtlCol="0">
            <a:spAutoFit/>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Tells you where you are in this particular case i.e. sub-question 1 of 13.</a:t>
            </a:r>
          </a:p>
        </p:txBody>
      </p:sp>
      <p:cxnSp>
        <p:nvCxnSpPr>
          <p:cNvPr id="13" name="Straight Connector 12"/>
          <p:cNvCxnSpPr>
            <a:cxnSpLocks/>
            <a:stCxn id="12" idx="7"/>
            <a:endCxn id="11" idx="1"/>
          </p:cNvCxnSpPr>
          <p:nvPr/>
        </p:nvCxnSpPr>
        <p:spPr>
          <a:xfrm flipV="1">
            <a:off x="1300818" y="323166"/>
            <a:ext cx="713176" cy="993297"/>
          </a:xfrm>
          <a:prstGeom prst="line">
            <a:avLst/>
          </a:prstGeom>
          <a:ln w="25400"/>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38086" y="4881507"/>
            <a:ext cx="3169843" cy="369332"/>
          </a:xfrm>
          <a:prstGeom prst="rect">
            <a:avLst/>
          </a:prstGeom>
          <a:noFill/>
        </p:spPr>
        <p:txBody>
          <a:bodyPr wrap="square" rtlCol="0">
            <a:spAutoFit/>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Write your answer here.</a:t>
            </a:r>
          </a:p>
        </p:txBody>
      </p:sp>
      <p:sp>
        <p:nvSpPr>
          <p:cNvPr id="12" name="Oval 11">
            <a:extLst>
              <a:ext uri="{FF2B5EF4-FFF2-40B4-BE49-F238E27FC236}">
                <a16:creationId xmlns:a16="http://schemas.microsoft.com/office/drawing/2014/main" id="{849E4B7A-C795-4D45-94FF-E29E09078A97}"/>
              </a:ext>
            </a:extLst>
          </p:cNvPr>
          <p:cNvSpPr/>
          <p:nvPr/>
        </p:nvSpPr>
        <p:spPr>
          <a:xfrm>
            <a:off x="787078" y="1238490"/>
            <a:ext cx="601884" cy="532435"/>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6">
            <a:extLst>
              <a:ext uri="{FF2B5EF4-FFF2-40B4-BE49-F238E27FC236}">
                <a16:creationId xmlns:a16="http://schemas.microsoft.com/office/drawing/2014/main" id="{974090CB-F5D4-0840-900F-B76BB99215E5}"/>
              </a:ext>
            </a:extLst>
          </p:cNvPr>
          <p:cNvCxnSpPr>
            <a:cxnSpLocks/>
          </p:cNvCxnSpPr>
          <p:nvPr/>
        </p:nvCxnSpPr>
        <p:spPr>
          <a:xfrm>
            <a:off x="224073" y="1507853"/>
            <a:ext cx="78055" cy="3687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F322E57-4F4C-A945-AF54-0A1BB08C4C8A}"/>
              </a:ext>
            </a:extLst>
          </p:cNvPr>
          <p:cNvSpPr/>
          <p:nvPr/>
        </p:nvSpPr>
        <p:spPr>
          <a:xfrm>
            <a:off x="175548" y="1848969"/>
            <a:ext cx="563005" cy="586788"/>
          </a:xfrm>
          <a:prstGeom prst="ellipse">
            <a:avLst/>
          </a:prstGeom>
          <a:noFill/>
          <a:ln w="25400">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0840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6025000" cy="3622876"/>
          </a:xfrm>
          <a:prstGeom prst="rect">
            <a:avLst/>
          </a:prstGeom>
        </p:spPr>
      </p:pic>
      <p:pic>
        <p:nvPicPr>
          <p:cNvPr id="3" name="Picture 2"/>
          <p:cNvPicPr>
            <a:picLocks noChangeAspect="1"/>
          </p:cNvPicPr>
          <p:nvPr/>
        </p:nvPicPr>
        <p:blipFill>
          <a:blip r:embed="rId3"/>
          <a:stretch>
            <a:fillRect/>
          </a:stretch>
        </p:blipFill>
        <p:spPr>
          <a:xfrm>
            <a:off x="4629873" y="2547832"/>
            <a:ext cx="7171452" cy="4310168"/>
          </a:xfrm>
          <a:prstGeom prst="rect">
            <a:avLst/>
          </a:prstGeom>
        </p:spPr>
      </p:pic>
      <p:sp>
        <p:nvSpPr>
          <p:cNvPr id="4" name="TextBox 3"/>
          <p:cNvSpPr txBox="1"/>
          <p:nvPr/>
        </p:nvSpPr>
        <p:spPr>
          <a:xfrm>
            <a:off x="603504" y="4514127"/>
            <a:ext cx="3355039" cy="1477328"/>
          </a:xfrm>
          <a:prstGeom prst="rect">
            <a:avLst/>
          </a:prstGeom>
          <a:noFill/>
          <a:ln>
            <a:solidFill>
              <a:schemeClr val="tx1"/>
            </a:solidFill>
          </a:ln>
        </p:spPr>
        <p:txBody>
          <a:bodyPr wrap="square" rtlCol="0">
            <a:spAutoFit/>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The overview button will take you to this screen where you can see where you are </a:t>
            </a:r>
            <a:r>
              <a:rPr lang="en-GB" i="1" dirty="0">
                <a:latin typeface="Helvetica Neue" panose="02000503000000020004" pitchFamily="2" charset="0"/>
                <a:ea typeface="Helvetica Neue" panose="02000503000000020004" pitchFamily="2" charset="0"/>
                <a:cs typeface="Helvetica Neue" panose="02000503000000020004" pitchFamily="2" charset="0"/>
              </a:rPr>
              <a:t>in the case</a:t>
            </a:r>
            <a:r>
              <a:rPr lang="en-GB" b="1" i="1" dirty="0">
                <a:latin typeface="Helvetica Neue" panose="02000503000000020004" pitchFamily="2" charset="0"/>
                <a:ea typeface="Helvetica Neue" panose="02000503000000020004" pitchFamily="2" charset="0"/>
                <a:cs typeface="Helvetica Neue" panose="02000503000000020004" pitchFamily="2" charset="0"/>
              </a:rPr>
              <a:t> </a:t>
            </a:r>
            <a:r>
              <a:rPr lang="en-GB" dirty="0">
                <a:latin typeface="Helvetica Neue" panose="02000503000000020004" pitchFamily="2" charset="0"/>
                <a:ea typeface="Helvetica Neue" panose="02000503000000020004" pitchFamily="2" charset="0"/>
                <a:cs typeface="Helvetica Neue" panose="02000503000000020004" pitchFamily="2" charset="0"/>
              </a:rPr>
              <a:t>or to pick a different case to start.</a:t>
            </a:r>
            <a:endParaRPr lang="en-GB"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TextBox 6"/>
          <p:cNvSpPr txBox="1"/>
          <p:nvPr/>
        </p:nvSpPr>
        <p:spPr>
          <a:xfrm>
            <a:off x="9093534" y="5550409"/>
            <a:ext cx="2641266" cy="923330"/>
          </a:xfrm>
          <a:prstGeom prst="rect">
            <a:avLst/>
          </a:prstGeom>
          <a:noFill/>
          <a:ln>
            <a:solidFill>
              <a:schemeClr val="tx1"/>
            </a:solidFill>
          </a:ln>
        </p:spPr>
        <p:txBody>
          <a:bodyPr wrap="square" rtlCol="0">
            <a:spAutoFit/>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This same button takes you back to the question.</a:t>
            </a:r>
          </a:p>
        </p:txBody>
      </p:sp>
      <p:sp>
        <p:nvSpPr>
          <p:cNvPr id="8" name="Oval 7"/>
          <p:cNvSpPr/>
          <p:nvPr/>
        </p:nvSpPr>
        <p:spPr>
          <a:xfrm>
            <a:off x="7639291" y="6500212"/>
            <a:ext cx="1157468" cy="5140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a:cxnSpLocks/>
            <a:stCxn id="8" idx="7"/>
            <a:endCxn id="7" idx="1"/>
          </p:cNvCxnSpPr>
          <p:nvPr/>
        </p:nvCxnSpPr>
        <p:spPr>
          <a:xfrm flipV="1">
            <a:off x="8627252" y="6012074"/>
            <a:ext cx="466282" cy="56341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AD028A4-0418-0E47-BC8F-C3B5C0D8E675}"/>
              </a:ext>
            </a:extLst>
          </p:cNvPr>
          <p:cNvSpPr/>
          <p:nvPr/>
        </p:nvSpPr>
        <p:spPr>
          <a:xfrm>
            <a:off x="2433766" y="3266724"/>
            <a:ext cx="1157468" cy="5140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9">
            <a:extLst>
              <a:ext uri="{FF2B5EF4-FFF2-40B4-BE49-F238E27FC236}">
                <a16:creationId xmlns:a16="http://schemas.microsoft.com/office/drawing/2014/main" id="{0AE1EFD5-03DC-8E43-A477-CF0AFC740551}"/>
              </a:ext>
            </a:extLst>
          </p:cNvPr>
          <p:cNvCxnSpPr>
            <a:cxnSpLocks/>
          </p:cNvCxnSpPr>
          <p:nvPr/>
        </p:nvCxnSpPr>
        <p:spPr>
          <a:xfrm flipH="1">
            <a:off x="2711572" y="3781043"/>
            <a:ext cx="241087" cy="7330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9">
            <a:extLst>
              <a:ext uri="{FF2B5EF4-FFF2-40B4-BE49-F238E27FC236}">
                <a16:creationId xmlns:a16="http://schemas.microsoft.com/office/drawing/2014/main" id="{72250B29-3609-024E-9BA4-6D695AA0E254}"/>
              </a:ext>
            </a:extLst>
          </p:cNvPr>
          <p:cNvCxnSpPr>
            <a:cxnSpLocks/>
          </p:cNvCxnSpPr>
          <p:nvPr/>
        </p:nvCxnSpPr>
        <p:spPr>
          <a:xfrm flipV="1">
            <a:off x="3958543" y="5102352"/>
            <a:ext cx="671330" cy="44805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786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4790" y="528498"/>
            <a:ext cx="9298444" cy="5591221"/>
          </a:xfrm>
          <a:prstGeom prst="rect">
            <a:avLst/>
          </a:prstGeom>
        </p:spPr>
      </p:pic>
      <p:sp>
        <p:nvSpPr>
          <p:cNvPr id="3" name="Oval 2"/>
          <p:cNvSpPr/>
          <p:nvPr/>
        </p:nvSpPr>
        <p:spPr>
          <a:xfrm>
            <a:off x="9689997" y="208086"/>
            <a:ext cx="1014598" cy="96135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0907210" y="0"/>
            <a:ext cx="1273215" cy="1384995"/>
          </a:xfrm>
          <a:prstGeom prst="rect">
            <a:avLst/>
          </a:prstGeom>
          <a:noFill/>
          <a:ln>
            <a:solidFill>
              <a:schemeClr val="tx1"/>
            </a:solidFill>
          </a:ln>
        </p:spPr>
        <p:txBody>
          <a:bodyPr wrap="square" rtlCol="0">
            <a:spAutoFit/>
          </a:bodyPr>
          <a:lstStyle/>
          <a:p>
            <a:r>
              <a:rPr lang="en-GB" sz="12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Only press once you have completely finished the  WHOLE exam and are ready to leave.</a:t>
            </a:r>
          </a:p>
        </p:txBody>
      </p:sp>
      <p:sp>
        <p:nvSpPr>
          <p:cNvPr id="7" name="Oval 6"/>
          <p:cNvSpPr/>
          <p:nvPr/>
        </p:nvSpPr>
        <p:spPr>
          <a:xfrm>
            <a:off x="7891272" y="5555848"/>
            <a:ext cx="1541670" cy="9024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282245" y="6254219"/>
            <a:ext cx="6285053" cy="461665"/>
          </a:xfrm>
          <a:prstGeom prst="rect">
            <a:avLst/>
          </a:prstGeom>
          <a:noFill/>
          <a:ln>
            <a:solidFill>
              <a:schemeClr val="tx1"/>
            </a:solidFill>
          </a:ln>
        </p:spPr>
        <p:txBody>
          <a:bodyPr wrap="square" rtlCol="0">
            <a:spAutoFit/>
          </a:bodyPr>
          <a:lstStyle/>
          <a:p>
            <a:r>
              <a:rPr lang="en-GB" sz="1200" dirty="0">
                <a:latin typeface="Helvetica Neue" panose="02000503000000020004" pitchFamily="2" charset="0"/>
                <a:ea typeface="Helvetica Neue" panose="02000503000000020004" pitchFamily="2" charset="0"/>
                <a:cs typeface="Helvetica Neue" panose="02000503000000020004" pitchFamily="2" charset="0"/>
              </a:rPr>
              <a:t>In the </a:t>
            </a:r>
            <a:r>
              <a:rPr lang="en-GB" sz="1200" i="1" dirty="0">
                <a:latin typeface="Helvetica Neue" panose="02000503000000020004" pitchFamily="2" charset="0"/>
                <a:ea typeface="Helvetica Neue" panose="02000503000000020004" pitchFamily="2" charset="0"/>
                <a:cs typeface="Helvetica Neue" panose="02000503000000020004" pitchFamily="2" charset="0"/>
              </a:rPr>
              <a:t>case based exam </a:t>
            </a:r>
            <a:r>
              <a:rPr lang="en-GB" sz="1200" dirty="0">
                <a:latin typeface="Helvetica Neue" panose="02000503000000020004" pitchFamily="2" charset="0"/>
                <a:ea typeface="Helvetica Neue" panose="02000503000000020004" pitchFamily="2" charset="0"/>
                <a:cs typeface="Helvetica Neue" panose="02000503000000020004" pitchFamily="2" charset="0"/>
              </a:rPr>
              <a:t>if you mark a question as </a:t>
            </a:r>
            <a:r>
              <a:rPr lang="en-GB" sz="1200" i="1" dirty="0">
                <a:latin typeface="Helvetica Neue" panose="02000503000000020004" pitchFamily="2" charset="0"/>
                <a:ea typeface="Helvetica Neue" panose="02000503000000020004" pitchFamily="2" charset="0"/>
                <a:cs typeface="Helvetica Neue" panose="02000503000000020004" pitchFamily="2" charset="0"/>
              </a:rPr>
              <a:t>uncertain</a:t>
            </a:r>
            <a:r>
              <a:rPr lang="en-GB" sz="1200" dirty="0">
                <a:latin typeface="Helvetica Neue" panose="02000503000000020004" pitchFamily="2" charset="0"/>
                <a:ea typeface="Helvetica Neue" panose="02000503000000020004" pitchFamily="2" charset="0"/>
                <a:cs typeface="Helvetica Neue" panose="02000503000000020004" pitchFamily="2" charset="0"/>
              </a:rPr>
              <a:t>, you can start another case and come back, but you cannot proceed further with this case. </a:t>
            </a:r>
          </a:p>
        </p:txBody>
      </p:sp>
      <p:sp>
        <p:nvSpPr>
          <p:cNvPr id="10" name="TextBox 9"/>
          <p:cNvSpPr txBox="1"/>
          <p:nvPr/>
        </p:nvSpPr>
        <p:spPr>
          <a:xfrm>
            <a:off x="10907209" y="4919008"/>
            <a:ext cx="1273215" cy="1938992"/>
          </a:xfrm>
          <a:prstGeom prst="rect">
            <a:avLst/>
          </a:prstGeom>
          <a:noFill/>
          <a:ln>
            <a:solidFill>
              <a:schemeClr val="tx1"/>
            </a:solidFill>
          </a:ln>
        </p:spPr>
        <p:txBody>
          <a:bodyPr wrap="square" rtlCol="0">
            <a:spAutoFit/>
          </a:bodyPr>
          <a:lstStyle/>
          <a:p>
            <a:r>
              <a:rPr lang="en-GB" sz="1200" dirty="0">
                <a:latin typeface="Helvetica Neue" panose="02000503000000020004" pitchFamily="2" charset="0"/>
                <a:ea typeface="Helvetica Neue" panose="02000503000000020004" pitchFamily="2" charset="0"/>
                <a:cs typeface="Helvetica Neue" panose="02000503000000020004" pitchFamily="2" charset="0"/>
              </a:rPr>
              <a:t>This button leads to the next question.  You </a:t>
            </a:r>
            <a:r>
              <a:rPr lang="en-GB" sz="1200" i="1" dirty="0">
                <a:latin typeface="Helvetica Neue" panose="02000503000000020004" pitchFamily="2" charset="0"/>
                <a:ea typeface="Helvetica Neue" panose="02000503000000020004" pitchFamily="2" charset="0"/>
                <a:cs typeface="Helvetica Neue" panose="02000503000000020004" pitchFamily="2" charset="0"/>
              </a:rPr>
              <a:t>cannot come back </a:t>
            </a:r>
            <a:r>
              <a:rPr lang="en-GB" sz="1200" dirty="0">
                <a:latin typeface="Helvetica Neue" panose="02000503000000020004" pitchFamily="2" charset="0"/>
                <a:ea typeface="Helvetica Neue" panose="02000503000000020004" pitchFamily="2" charset="0"/>
                <a:cs typeface="Helvetica Neue" panose="02000503000000020004" pitchFamily="2" charset="0"/>
              </a:rPr>
              <a:t>to edit your answer once you’ve moved to the next question!</a:t>
            </a:r>
          </a:p>
        </p:txBody>
      </p:sp>
      <p:sp>
        <p:nvSpPr>
          <p:cNvPr id="13" name="TextBox 12"/>
          <p:cNvSpPr txBox="1"/>
          <p:nvPr/>
        </p:nvSpPr>
        <p:spPr>
          <a:xfrm>
            <a:off x="5072374" y="3662458"/>
            <a:ext cx="2398274" cy="461665"/>
          </a:xfrm>
          <a:prstGeom prst="rect">
            <a:avLst/>
          </a:prstGeom>
          <a:noFill/>
          <a:ln>
            <a:solidFill>
              <a:schemeClr val="tx1"/>
            </a:solidFill>
          </a:ln>
        </p:spPr>
        <p:txBody>
          <a:bodyPr wrap="square" rtlCol="0">
            <a:spAutoFit/>
          </a:bodyPr>
          <a:lstStyle/>
          <a:p>
            <a:r>
              <a:rPr lang="en-GB" sz="1200" dirty="0">
                <a:latin typeface="Helvetica Neue" panose="02000503000000020004" pitchFamily="2" charset="0"/>
                <a:ea typeface="Helvetica Neue" panose="02000503000000020004" pitchFamily="2" charset="0"/>
                <a:cs typeface="Helvetica Neue" panose="02000503000000020004" pitchFamily="2" charset="0"/>
              </a:rPr>
              <a:t>This button will hide or re-show the question text if you wish.</a:t>
            </a:r>
          </a:p>
        </p:txBody>
      </p:sp>
      <p:sp>
        <p:nvSpPr>
          <p:cNvPr id="17" name="TextBox 16"/>
          <p:cNvSpPr txBox="1"/>
          <p:nvPr/>
        </p:nvSpPr>
        <p:spPr>
          <a:xfrm>
            <a:off x="10974671" y="2539279"/>
            <a:ext cx="1205754" cy="1569660"/>
          </a:xfrm>
          <a:prstGeom prst="rect">
            <a:avLst/>
          </a:prstGeom>
          <a:noFill/>
          <a:ln>
            <a:solidFill>
              <a:schemeClr val="tx1"/>
            </a:solidFill>
          </a:ln>
        </p:spPr>
        <p:txBody>
          <a:bodyPr wrap="square" rtlCol="0">
            <a:spAutoFit/>
          </a:bodyPr>
          <a:lstStyle/>
          <a:p>
            <a:r>
              <a:rPr lang="en-GB" sz="1200" dirty="0">
                <a:latin typeface="Helvetica Neue" panose="02000503000000020004" pitchFamily="2" charset="0"/>
                <a:ea typeface="Helvetica Neue" panose="02000503000000020004" pitchFamily="2" charset="0"/>
                <a:cs typeface="Helvetica Neue" panose="02000503000000020004" pitchFamily="2" charset="0"/>
              </a:rPr>
              <a:t>These buttons are the notes section where you can write/draw rough notes or use the calculator.</a:t>
            </a:r>
          </a:p>
        </p:txBody>
      </p:sp>
      <p:cxnSp>
        <p:nvCxnSpPr>
          <p:cNvPr id="19" name="Straight Arrow Connector 9">
            <a:extLst>
              <a:ext uri="{FF2B5EF4-FFF2-40B4-BE49-F238E27FC236}">
                <a16:creationId xmlns:a16="http://schemas.microsoft.com/office/drawing/2014/main" id="{5C367C90-1C91-C14F-A1E7-93FE84B605C8}"/>
              </a:ext>
            </a:extLst>
          </p:cNvPr>
          <p:cNvCxnSpPr>
            <a:cxnSpLocks/>
            <a:stCxn id="20" idx="5"/>
          </p:cNvCxnSpPr>
          <p:nvPr/>
        </p:nvCxnSpPr>
        <p:spPr>
          <a:xfrm>
            <a:off x="10696629" y="2045832"/>
            <a:ext cx="278042" cy="49344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BABFD250-4F9D-3A43-B5C0-D0D8BD6216EC}"/>
              </a:ext>
            </a:extLst>
          </p:cNvPr>
          <p:cNvSpPr/>
          <p:nvPr/>
        </p:nvSpPr>
        <p:spPr>
          <a:xfrm>
            <a:off x="10081551" y="932157"/>
            <a:ext cx="720609" cy="130475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9">
            <a:extLst>
              <a:ext uri="{FF2B5EF4-FFF2-40B4-BE49-F238E27FC236}">
                <a16:creationId xmlns:a16="http://schemas.microsoft.com/office/drawing/2014/main" id="{EBC36DF4-0B2C-6F40-BBAD-9BF657903258}"/>
              </a:ext>
            </a:extLst>
          </p:cNvPr>
          <p:cNvCxnSpPr>
            <a:cxnSpLocks/>
          </p:cNvCxnSpPr>
          <p:nvPr/>
        </p:nvCxnSpPr>
        <p:spPr>
          <a:xfrm flipV="1">
            <a:off x="10583234" y="208086"/>
            <a:ext cx="323976" cy="15711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7378FAC-5319-9D40-88A8-EB5E80B0C633}"/>
              </a:ext>
            </a:extLst>
          </p:cNvPr>
          <p:cNvSpPr/>
          <p:nvPr/>
        </p:nvSpPr>
        <p:spPr>
          <a:xfrm>
            <a:off x="9546337" y="5669280"/>
            <a:ext cx="1036898" cy="63188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9">
            <a:extLst>
              <a:ext uri="{FF2B5EF4-FFF2-40B4-BE49-F238E27FC236}">
                <a16:creationId xmlns:a16="http://schemas.microsoft.com/office/drawing/2014/main" id="{A2ECEE45-71CC-A746-A87C-9BD380965764}"/>
              </a:ext>
            </a:extLst>
          </p:cNvPr>
          <p:cNvCxnSpPr>
            <a:cxnSpLocks/>
          </p:cNvCxnSpPr>
          <p:nvPr/>
        </p:nvCxnSpPr>
        <p:spPr>
          <a:xfrm flipV="1">
            <a:off x="10515516" y="5555848"/>
            <a:ext cx="407674" cy="26865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9">
            <a:extLst>
              <a:ext uri="{FF2B5EF4-FFF2-40B4-BE49-F238E27FC236}">
                <a16:creationId xmlns:a16="http://schemas.microsoft.com/office/drawing/2014/main" id="{8CC6057A-5DF5-084F-BCBF-AF271DADB92A}"/>
              </a:ext>
            </a:extLst>
          </p:cNvPr>
          <p:cNvCxnSpPr>
            <a:cxnSpLocks/>
            <a:endCxn id="8" idx="3"/>
          </p:cNvCxnSpPr>
          <p:nvPr/>
        </p:nvCxnSpPr>
        <p:spPr>
          <a:xfrm flipH="1">
            <a:off x="7567298" y="6267518"/>
            <a:ext cx="486712" cy="2175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4765DC16-44E1-4E4B-B78A-916F4F1B8EA9}"/>
              </a:ext>
            </a:extLst>
          </p:cNvPr>
          <p:cNvSpPr/>
          <p:nvPr/>
        </p:nvSpPr>
        <p:spPr>
          <a:xfrm>
            <a:off x="4005073" y="3188825"/>
            <a:ext cx="404881" cy="3962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9">
            <a:extLst>
              <a:ext uri="{FF2B5EF4-FFF2-40B4-BE49-F238E27FC236}">
                <a16:creationId xmlns:a16="http://schemas.microsoft.com/office/drawing/2014/main" id="{1996E4F1-E5A7-4F45-8B31-8336DB12ED62}"/>
              </a:ext>
            </a:extLst>
          </p:cNvPr>
          <p:cNvCxnSpPr>
            <a:cxnSpLocks/>
            <a:stCxn id="35" idx="5"/>
            <a:endCxn id="13" idx="1"/>
          </p:cNvCxnSpPr>
          <p:nvPr/>
        </p:nvCxnSpPr>
        <p:spPr>
          <a:xfrm>
            <a:off x="4350661" y="3527059"/>
            <a:ext cx="721713" cy="36623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283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3712" y="317158"/>
            <a:ext cx="7743825" cy="4695825"/>
          </a:xfrm>
          <a:prstGeom prst="rect">
            <a:avLst/>
          </a:prstGeom>
        </p:spPr>
      </p:pic>
      <p:sp>
        <p:nvSpPr>
          <p:cNvPr id="3" name="TextBox 2"/>
          <p:cNvSpPr txBox="1"/>
          <p:nvPr/>
        </p:nvSpPr>
        <p:spPr>
          <a:xfrm>
            <a:off x="383712" y="5123186"/>
            <a:ext cx="11444494" cy="1631216"/>
          </a:xfrm>
          <a:prstGeom prst="rect">
            <a:avLst/>
          </a:prstGeom>
          <a:noFill/>
          <a:ln>
            <a:solidFill>
              <a:schemeClr val="tx1"/>
            </a:solidFill>
          </a:ln>
        </p:spPr>
        <p:txBody>
          <a:bodyPr wrap="square" lIns="91440" tIns="45720" rIns="91440" bIns="45720" rtlCol="0" anchor="t">
            <a:spAutoFit/>
          </a:bodyPr>
          <a:lstStyle/>
          <a:p>
            <a:r>
              <a:rPr lang="en-GB" sz="2000" dirty="0">
                <a:latin typeface="Helvetica Neue"/>
                <a:ea typeface="Helvetica Neue" panose="02000503000000020004" pitchFamily="2" charset="0"/>
                <a:cs typeface="Helvetica Neue" panose="02000503000000020004" pitchFamily="2" charset="0"/>
              </a:rPr>
              <a:t>In the case-based exam, once you have clicked on the button “next question”, you will see this screen and can choose between:</a:t>
            </a:r>
          </a:p>
          <a:p>
            <a:pPr marL="285750" indent="-285750">
              <a:buFont typeface="Arial" panose="020B0604020202020204" pitchFamily="34" charset="0"/>
              <a:buChar char="•"/>
            </a:pPr>
            <a:r>
              <a:rPr lang="en-GB" sz="2000" i="1" dirty="0">
                <a:latin typeface="Helvetica Neue" panose="02000503000000020004" pitchFamily="2" charset="0"/>
                <a:ea typeface="Helvetica Neue" panose="02000503000000020004" pitchFamily="2" charset="0"/>
                <a:cs typeface="Helvetica Neue" panose="02000503000000020004" pitchFamily="2" charset="0"/>
              </a:rPr>
              <a:t>return to the question </a:t>
            </a:r>
            <a:r>
              <a:rPr lang="en-GB" sz="2000" dirty="0">
                <a:latin typeface="Helvetica Neue" panose="02000503000000020004" pitchFamily="2" charset="0"/>
                <a:ea typeface="Helvetica Neue" panose="02000503000000020004" pitchFamily="2" charset="0"/>
                <a:cs typeface="Helvetica Neue" panose="02000503000000020004" pitchFamily="2" charset="0"/>
              </a:rPr>
              <a:t>to further edit it by pressing </a:t>
            </a:r>
            <a:r>
              <a:rPr lang="en-GB" sz="2000" i="1" dirty="0">
                <a:latin typeface="Helvetica Neue" panose="02000503000000020004" pitchFamily="2" charset="0"/>
                <a:ea typeface="Helvetica Neue" panose="02000503000000020004" pitchFamily="2" charset="0"/>
                <a:cs typeface="Helvetica Neue" panose="02000503000000020004" pitchFamily="2" charset="0"/>
              </a:rPr>
              <a:t>cancel</a:t>
            </a:r>
          </a:p>
          <a:p>
            <a:pPr marL="285750" indent="-285750">
              <a:buFont typeface="Arial" panose="020B0604020202020204" pitchFamily="34" charset="0"/>
              <a:buChar char="•"/>
            </a:pPr>
            <a:r>
              <a:rPr lang="en-GB" sz="2000" dirty="0">
                <a:latin typeface="Helvetica Neue" panose="02000503000000020004" pitchFamily="2" charset="0"/>
                <a:ea typeface="Helvetica Neue" panose="02000503000000020004" pitchFamily="2" charset="0"/>
                <a:cs typeface="Helvetica Neue" panose="02000503000000020004" pitchFamily="2" charset="0"/>
              </a:rPr>
              <a:t>move to the next question (”complete question”)</a:t>
            </a:r>
          </a:p>
          <a:p>
            <a:pPr marL="285750" indent="-285750">
              <a:buFont typeface="Arial" panose="020B0604020202020204" pitchFamily="34" charset="0"/>
              <a:buChar char="•"/>
            </a:pPr>
            <a:r>
              <a:rPr lang="en-GB" sz="2000" dirty="0">
                <a:latin typeface="Helvetica Neue" panose="02000503000000020004" pitchFamily="2" charset="0"/>
                <a:ea typeface="Helvetica Neue" panose="02000503000000020004" pitchFamily="2" charset="0"/>
                <a:cs typeface="Helvetica Neue" panose="02000503000000020004" pitchFamily="2" charset="0"/>
              </a:rPr>
              <a:t>move to start a new case (“skip Key Feature group button”)</a:t>
            </a:r>
          </a:p>
        </p:txBody>
      </p:sp>
    </p:spTree>
    <p:extLst>
      <p:ext uri="{BB962C8B-B14F-4D97-AF65-F5344CB8AC3E}">
        <p14:creationId xmlns:p14="http://schemas.microsoft.com/office/powerpoint/2010/main" val="2001418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0238" y="315359"/>
            <a:ext cx="8058150" cy="4600575"/>
          </a:xfrm>
          <a:prstGeom prst="rect">
            <a:avLst/>
          </a:prstGeom>
        </p:spPr>
      </p:pic>
      <p:sp>
        <p:nvSpPr>
          <p:cNvPr id="3" name="TextBox 2"/>
          <p:cNvSpPr txBox="1"/>
          <p:nvPr/>
        </p:nvSpPr>
        <p:spPr>
          <a:xfrm>
            <a:off x="360238" y="5237776"/>
            <a:ext cx="9306046" cy="1015663"/>
          </a:xfrm>
          <a:prstGeom prst="rect">
            <a:avLst/>
          </a:prstGeom>
          <a:noFill/>
          <a:ln>
            <a:solidFill>
              <a:schemeClr val="tx1"/>
            </a:solidFill>
          </a:ln>
        </p:spPr>
        <p:txBody>
          <a:bodyPr wrap="square" rtlCol="0">
            <a:spAutoFit/>
          </a:bodyPr>
          <a:lstStyle/>
          <a:p>
            <a:r>
              <a:rPr lang="en-GB" sz="2000" dirty="0">
                <a:latin typeface="Helvetica Neue" panose="02000503000000020004" pitchFamily="2" charset="0"/>
                <a:ea typeface="Helvetica Neue" panose="02000503000000020004" pitchFamily="2" charset="0"/>
                <a:cs typeface="Helvetica Neue" panose="02000503000000020004" pitchFamily="2" charset="0"/>
              </a:rPr>
              <a:t>You must enter something in the textbox to be able to move to the next question within the case or you will see this screen. If you do not know the answer, you must enter some text (any) in the box to move forward.</a:t>
            </a:r>
          </a:p>
        </p:txBody>
      </p:sp>
    </p:spTree>
    <p:extLst>
      <p:ext uri="{BB962C8B-B14F-4D97-AF65-F5344CB8AC3E}">
        <p14:creationId xmlns:p14="http://schemas.microsoft.com/office/powerpoint/2010/main" val="2093594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EEC84-9531-6B45-8FB3-7E4309BFE82B}"/>
              </a:ext>
            </a:extLst>
          </p:cNvPr>
          <p:cNvSpPr>
            <a:spLocks noGrp="1"/>
          </p:cNvSpPr>
          <p:nvPr>
            <p:ph type="title"/>
          </p:nvPr>
        </p:nvSpPr>
        <p:spPr/>
        <p:txBody>
          <a:bodyPr/>
          <a:lstStyle/>
          <a:p>
            <a:r>
              <a:rPr lang="de-DE" dirty="0">
                <a:latin typeface="Helvetica Neue" panose="02000503000000020004" pitchFamily="2" charset="0"/>
                <a:ea typeface="Helvetica Neue" panose="02000503000000020004" pitchFamily="2" charset="0"/>
                <a:cs typeface="Helvetica Neue" panose="02000503000000020004" pitchFamily="2" charset="0"/>
              </a:rPr>
              <a:t>Resources</a:t>
            </a:r>
          </a:p>
        </p:txBody>
      </p:sp>
      <p:sp>
        <p:nvSpPr>
          <p:cNvPr id="3" name="Textplatzhalter 2">
            <a:extLst>
              <a:ext uri="{FF2B5EF4-FFF2-40B4-BE49-F238E27FC236}">
                <a16:creationId xmlns:a16="http://schemas.microsoft.com/office/drawing/2014/main" id="{0570E8C8-56A2-6946-9C45-B8434994FE29}"/>
              </a:ext>
            </a:extLst>
          </p:cNvPr>
          <p:cNvSpPr>
            <a:spLocks noGrp="1"/>
          </p:cNvSpPr>
          <p:nvPr>
            <p:ph type="body" idx="1"/>
          </p:nvPr>
        </p:nvSpPr>
        <p:spPr/>
        <p:txBody>
          <a:bodyPr/>
          <a:lstStyle/>
          <a:p>
            <a:endParaRPr lang="de-DE"/>
          </a:p>
        </p:txBody>
      </p:sp>
      <p:pic>
        <p:nvPicPr>
          <p:cNvPr id="5" name="Grafik 4">
            <a:extLst>
              <a:ext uri="{FF2B5EF4-FFF2-40B4-BE49-F238E27FC236}">
                <a16:creationId xmlns:a16="http://schemas.microsoft.com/office/drawing/2014/main" id="{438857C1-F548-0A4C-AAD8-4B9BDBEB1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498" y="4589463"/>
            <a:ext cx="1505952" cy="1505952"/>
          </a:xfrm>
          <a:prstGeom prst="rect">
            <a:avLst/>
          </a:prstGeom>
        </p:spPr>
      </p:pic>
    </p:spTree>
    <p:extLst>
      <p:ext uri="{BB962C8B-B14F-4D97-AF65-F5344CB8AC3E}">
        <p14:creationId xmlns:p14="http://schemas.microsoft.com/office/powerpoint/2010/main" val="3977916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5570" y="377046"/>
            <a:ext cx="9825336" cy="5913794"/>
          </a:xfrm>
          <a:prstGeom prst="rect">
            <a:avLst/>
          </a:prstGeom>
        </p:spPr>
      </p:pic>
      <p:sp>
        <p:nvSpPr>
          <p:cNvPr id="4" name="TextBox 3"/>
          <p:cNvSpPr txBox="1"/>
          <p:nvPr/>
        </p:nvSpPr>
        <p:spPr>
          <a:xfrm>
            <a:off x="0" y="1432473"/>
            <a:ext cx="1388962" cy="1569660"/>
          </a:xfrm>
          <a:prstGeom prst="rect">
            <a:avLst/>
          </a:prstGeom>
          <a:noFill/>
          <a:ln>
            <a:solidFill>
              <a:schemeClr val="tx1"/>
            </a:solidFill>
          </a:ln>
        </p:spPr>
        <p:txBody>
          <a:bodyPr wrap="square" rtlCol="0">
            <a:spAutoFit/>
          </a:bodyPr>
          <a:lstStyle/>
          <a:p>
            <a:r>
              <a:rPr lang="en-GB" sz="1200" dirty="0">
                <a:latin typeface="Helvetica Neue" panose="02000503000000020004" pitchFamily="2" charset="0"/>
                <a:ea typeface="Helvetica Neue" panose="02000503000000020004" pitchFamily="2" charset="0"/>
                <a:cs typeface="Helvetica Neue" panose="02000503000000020004" pitchFamily="2" charset="0"/>
              </a:rPr>
              <a:t>Some questions are associated with an image or a video, shown on the left side of the answer box.</a:t>
            </a:r>
          </a:p>
          <a:p>
            <a:r>
              <a:rPr lang="en-GB" sz="1200" dirty="0">
                <a:latin typeface="Helvetica Neue" panose="02000503000000020004" pitchFamily="2" charset="0"/>
                <a:ea typeface="Helvetica Neue" panose="02000503000000020004" pitchFamily="2" charset="0"/>
                <a:cs typeface="Helvetica Neue" panose="02000503000000020004" pitchFamily="2" charset="0"/>
              </a:rPr>
              <a:t>Videos can be stopped anytime.</a:t>
            </a:r>
          </a:p>
        </p:txBody>
      </p:sp>
      <p:sp>
        <p:nvSpPr>
          <p:cNvPr id="7" name="TextBox 6"/>
          <p:cNvSpPr txBox="1"/>
          <p:nvPr/>
        </p:nvSpPr>
        <p:spPr>
          <a:xfrm>
            <a:off x="0" y="4668946"/>
            <a:ext cx="1666755" cy="646331"/>
          </a:xfrm>
          <a:prstGeom prst="rect">
            <a:avLst/>
          </a:prstGeom>
          <a:noFill/>
          <a:ln>
            <a:solidFill>
              <a:schemeClr val="tx1"/>
            </a:solidFill>
          </a:ln>
        </p:spPr>
        <p:txBody>
          <a:bodyPr wrap="square" rtlCol="0">
            <a:spAutoFit/>
          </a:bodyPr>
          <a:lstStyle/>
          <a:p>
            <a:r>
              <a:rPr lang="en-GB" sz="1200" dirty="0">
                <a:latin typeface="Helvetica Neue" panose="02000503000000020004" pitchFamily="2" charset="0"/>
                <a:ea typeface="Helvetica Neue" panose="02000503000000020004" pitchFamily="2" charset="0"/>
                <a:cs typeface="Helvetica Neue" panose="02000503000000020004" pitchFamily="2" charset="0"/>
              </a:rPr>
              <a:t>To enlarge or reduce the size of the image, click here.</a:t>
            </a:r>
          </a:p>
        </p:txBody>
      </p:sp>
      <p:sp>
        <p:nvSpPr>
          <p:cNvPr id="10" name="Oval 9">
            <a:extLst>
              <a:ext uri="{FF2B5EF4-FFF2-40B4-BE49-F238E27FC236}">
                <a16:creationId xmlns:a16="http://schemas.microsoft.com/office/drawing/2014/main" id="{7D0110AA-C867-A74E-8450-174EB34F8C03}"/>
              </a:ext>
            </a:extLst>
          </p:cNvPr>
          <p:cNvSpPr/>
          <p:nvPr/>
        </p:nvSpPr>
        <p:spPr>
          <a:xfrm>
            <a:off x="4782312" y="2398044"/>
            <a:ext cx="537138" cy="5140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9">
            <a:extLst>
              <a:ext uri="{FF2B5EF4-FFF2-40B4-BE49-F238E27FC236}">
                <a16:creationId xmlns:a16="http://schemas.microsoft.com/office/drawing/2014/main" id="{AD4C9DC4-F1D8-0340-978F-8C6433A5A5FC}"/>
              </a:ext>
            </a:extLst>
          </p:cNvPr>
          <p:cNvCxnSpPr>
            <a:cxnSpLocks/>
            <a:endCxn id="10" idx="3"/>
          </p:cNvCxnSpPr>
          <p:nvPr/>
        </p:nvCxnSpPr>
        <p:spPr>
          <a:xfrm flipV="1">
            <a:off x="1666755" y="2836810"/>
            <a:ext cx="3194219" cy="183213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9">
            <a:extLst>
              <a:ext uri="{FF2B5EF4-FFF2-40B4-BE49-F238E27FC236}">
                <a16:creationId xmlns:a16="http://schemas.microsoft.com/office/drawing/2014/main" id="{CD433EC6-807A-BC43-ADC7-5B0B6272A285}"/>
              </a:ext>
            </a:extLst>
          </p:cNvPr>
          <p:cNvCxnSpPr>
            <a:cxnSpLocks/>
          </p:cNvCxnSpPr>
          <p:nvPr/>
        </p:nvCxnSpPr>
        <p:spPr>
          <a:xfrm>
            <a:off x="1388962" y="2987583"/>
            <a:ext cx="741590" cy="697449"/>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281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2117" y="648182"/>
            <a:ext cx="5209197" cy="3477710"/>
          </a:xfrm>
          <a:prstGeom prst="rect">
            <a:avLst/>
          </a:prstGeom>
        </p:spPr>
      </p:pic>
      <p:pic>
        <p:nvPicPr>
          <p:cNvPr id="3" name="Picture 2"/>
          <p:cNvPicPr>
            <a:picLocks noChangeAspect="1"/>
          </p:cNvPicPr>
          <p:nvPr/>
        </p:nvPicPr>
        <p:blipFill>
          <a:blip r:embed="rId3"/>
          <a:stretch>
            <a:fillRect/>
          </a:stretch>
        </p:blipFill>
        <p:spPr>
          <a:xfrm>
            <a:off x="5910806" y="648182"/>
            <a:ext cx="5411539" cy="3477710"/>
          </a:xfrm>
          <a:prstGeom prst="rect">
            <a:avLst/>
          </a:prstGeom>
        </p:spPr>
      </p:pic>
      <p:sp>
        <p:nvSpPr>
          <p:cNvPr id="4" name="TextBox 3"/>
          <p:cNvSpPr txBox="1"/>
          <p:nvPr/>
        </p:nvSpPr>
        <p:spPr>
          <a:xfrm>
            <a:off x="492117" y="4498483"/>
            <a:ext cx="5209196" cy="1015663"/>
          </a:xfrm>
          <a:prstGeom prst="rect">
            <a:avLst/>
          </a:prstGeom>
          <a:noFill/>
          <a:ln>
            <a:solidFill>
              <a:schemeClr val="tx1"/>
            </a:solidFill>
          </a:ln>
        </p:spPr>
        <p:txBody>
          <a:bodyPr wrap="square" rtlCol="0">
            <a:spAutoFit/>
          </a:bodyPr>
          <a:lstStyle/>
          <a:p>
            <a:r>
              <a:rPr lang="en-GB" sz="2000" dirty="0">
                <a:latin typeface="Helvetica Neue" panose="02000503000000020004" pitchFamily="2" charset="0"/>
                <a:ea typeface="Helvetica Neue" panose="02000503000000020004" pitchFamily="2" charset="0"/>
                <a:cs typeface="Helvetica Neue" panose="02000503000000020004" pitchFamily="2" charset="0"/>
              </a:rPr>
              <a:t>If you intend to finish the exam although some questions are still unanswered, you will see this screen.</a:t>
            </a:r>
          </a:p>
        </p:txBody>
      </p:sp>
      <p:sp>
        <p:nvSpPr>
          <p:cNvPr id="6" name="TextBox 5"/>
          <p:cNvSpPr txBox="1"/>
          <p:nvPr/>
        </p:nvSpPr>
        <p:spPr>
          <a:xfrm>
            <a:off x="5910805" y="4498483"/>
            <a:ext cx="5411539" cy="1015663"/>
          </a:xfrm>
          <a:prstGeom prst="rect">
            <a:avLst/>
          </a:prstGeom>
          <a:noFill/>
          <a:ln>
            <a:solidFill>
              <a:schemeClr val="tx1"/>
            </a:solidFill>
          </a:ln>
        </p:spPr>
        <p:txBody>
          <a:bodyPr wrap="square" rtlCol="0">
            <a:spAutoFit/>
          </a:bodyPr>
          <a:lstStyle/>
          <a:p>
            <a:r>
              <a:rPr lang="en-GB" sz="2000" dirty="0">
                <a:latin typeface="Helvetica Neue" panose="02000503000000020004" pitchFamily="2" charset="0"/>
                <a:ea typeface="Helvetica Neue" panose="02000503000000020004" pitchFamily="2" charset="0"/>
                <a:cs typeface="Helvetica Neue" panose="02000503000000020004" pitchFamily="2" charset="0"/>
              </a:rPr>
              <a:t>If you press the finish exam button after </a:t>
            </a:r>
            <a:r>
              <a:rPr lang="en-GB" sz="2000" i="1" dirty="0">
                <a:latin typeface="Helvetica Neue" panose="02000503000000020004" pitchFamily="2" charset="0"/>
                <a:ea typeface="Helvetica Neue" panose="02000503000000020004" pitchFamily="2" charset="0"/>
                <a:cs typeface="Helvetica Neue" panose="02000503000000020004" pitchFamily="2" charset="0"/>
              </a:rPr>
              <a:t>all questions have been answered</a:t>
            </a:r>
            <a:r>
              <a:rPr lang="en-GB" sz="2000" dirty="0">
                <a:latin typeface="Helvetica Neue" panose="02000503000000020004" pitchFamily="2" charset="0"/>
                <a:ea typeface="Helvetica Neue" panose="02000503000000020004" pitchFamily="2" charset="0"/>
                <a:cs typeface="Helvetica Neue" panose="02000503000000020004" pitchFamily="2" charset="0"/>
              </a:rPr>
              <a:t>, you will see this screen.</a:t>
            </a:r>
          </a:p>
        </p:txBody>
      </p:sp>
    </p:spTree>
    <p:extLst>
      <p:ext uri="{BB962C8B-B14F-4D97-AF65-F5344CB8AC3E}">
        <p14:creationId xmlns:p14="http://schemas.microsoft.com/office/powerpoint/2010/main" val="3719934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9656" y="617075"/>
            <a:ext cx="7458075" cy="5600700"/>
          </a:xfrm>
          <a:prstGeom prst="rect">
            <a:avLst/>
          </a:prstGeom>
        </p:spPr>
      </p:pic>
      <p:sp>
        <p:nvSpPr>
          <p:cNvPr id="3" name="TextBox 2"/>
          <p:cNvSpPr txBox="1"/>
          <p:nvPr/>
        </p:nvSpPr>
        <p:spPr>
          <a:xfrm>
            <a:off x="8676730" y="617075"/>
            <a:ext cx="2984328" cy="5016758"/>
          </a:xfrm>
          <a:prstGeom prst="rect">
            <a:avLst/>
          </a:prstGeom>
          <a:noFill/>
          <a:ln>
            <a:solidFill>
              <a:schemeClr val="tx1"/>
            </a:solidFill>
          </a:ln>
        </p:spPr>
        <p:txBody>
          <a:bodyPr wrap="square" rtlCol="0">
            <a:spAutoFit/>
          </a:bodyPr>
          <a:lstStyle/>
          <a:p>
            <a:r>
              <a:rPr lang="en-GB" sz="2000" dirty="0">
                <a:latin typeface="Helvetica Neue" panose="02000503000000020004" pitchFamily="2" charset="0"/>
                <a:ea typeface="Helvetica Neue" panose="02000503000000020004" pitchFamily="2" charset="0"/>
                <a:cs typeface="Helvetica Neue" panose="02000503000000020004" pitchFamily="2" charset="0"/>
              </a:rPr>
              <a:t>Finally you will see this screen. Your exam paper is now complete and saved on the server.</a:t>
            </a:r>
          </a:p>
          <a:p>
            <a:endParaRPr lang="en-GB" sz="2000" dirty="0">
              <a:latin typeface="Helvetica Neue" panose="02000503000000020004" pitchFamily="2" charset="0"/>
              <a:ea typeface="Helvetica Neue" panose="02000503000000020004" pitchFamily="2" charset="0"/>
              <a:cs typeface="Helvetica Neue" panose="02000503000000020004" pitchFamily="2" charset="0"/>
            </a:endParaRPr>
          </a:p>
          <a:p>
            <a:r>
              <a:rPr lang="en-GB" sz="2000" dirty="0">
                <a:latin typeface="Helvetica Neue" panose="02000503000000020004" pitchFamily="2" charset="0"/>
                <a:ea typeface="Helvetica Neue" panose="02000503000000020004" pitchFamily="2" charset="0"/>
                <a:cs typeface="Helvetica Neue" panose="02000503000000020004" pitchFamily="2" charset="0"/>
              </a:rPr>
              <a:t>At this point you may leave the exam room unless it’s within the last 15 minutes of the exam - in this case we ask you to </a:t>
            </a:r>
            <a:r>
              <a:rPr lang="en-GB" sz="2000" i="1" dirty="0">
                <a:latin typeface="Helvetica Neue" panose="02000503000000020004" pitchFamily="2" charset="0"/>
                <a:ea typeface="Helvetica Neue" panose="02000503000000020004" pitchFamily="2" charset="0"/>
                <a:cs typeface="Helvetica Neue" panose="02000503000000020004" pitchFamily="2" charset="0"/>
              </a:rPr>
              <a:t>remain seated to avoid disturbing other candidates</a:t>
            </a:r>
            <a:r>
              <a:rPr lang="en-GB" sz="2000" dirty="0">
                <a:latin typeface="Helvetica Neue" panose="02000503000000020004" pitchFamily="2" charset="0"/>
                <a:ea typeface="Helvetica Neue" panose="02000503000000020004" pitchFamily="2" charset="0"/>
                <a:cs typeface="Helvetica Neue" panose="02000503000000020004" pitchFamily="2" charset="0"/>
              </a:rPr>
              <a:t>.</a:t>
            </a:r>
          </a:p>
          <a:p>
            <a:endParaRPr lang="en-GB" sz="2000" dirty="0">
              <a:latin typeface="Helvetica Neue" panose="02000503000000020004" pitchFamily="2" charset="0"/>
              <a:ea typeface="Helvetica Neue" panose="02000503000000020004" pitchFamily="2" charset="0"/>
              <a:cs typeface="Helvetica Neue" panose="02000503000000020004" pitchFamily="2" charset="0"/>
            </a:endParaRPr>
          </a:p>
          <a:p>
            <a:r>
              <a:rPr lang="en-GB" sz="2000" dirty="0">
                <a:latin typeface="Helvetica Neue" panose="02000503000000020004" pitchFamily="2" charset="0"/>
                <a:ea typeface="Helvetica Neue" panose="02000503000000020004" pitchFamily="2" charset="0"/>
                <a:cs typeface="Helvetica Neue" panose="02000503000000020004" pitchFamily="2" charset="0"/>
              </a:rPr>
              <a:t>Please logout when you are leaving the exam.</a:t>
            </a:r>
          </a:p>
        </p:txBody>
      </p:sp>
    </p:spTree>
    <p:extLst>
      <p:ext uri="{BB962C8B-B14F-4D97-AF65-F5344CB8AC3E}">
        <p14:creationId xmlns:p14="http://schemas.microsoft.com/office/powerpoint/2010/main" val="3740030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Differences in the </a:t>
            </a:r>
            <a:r>
              <a:rPr lang="en-GB" sz="4000" i="1" dirty="0">
                <a:latin typeface="Helvetica Neue" panose="02000503000000020004" pitchFamily="2" charset="0"/>
                <a:ea typeface="Helvetica Neue" panose="02000503000000020004" pitchFamily="2" charset="0"/>
                <a:cs typeface="Helvetica Neue" panose="02000503000000020004" pitchFamily="2" charset="0"/>
              </a:rPr>
              <a:t>Practical Examination</a:t>
            </a:r>
          </a:p>
        </p:txBody>
      </p:sp>
      <p:sp>
        <p:nvSpPr>
          <p:cNvPr id="3" name="Content Placeholder 2"/>
          <p:cNvSpPr>
            <a:spLocks noGrp="1"/>
          </p:cNvSpPr>
          <p:nvPr>
            <p:ph idx="1"/>
          </p:nvPr>
        </p:nvSpPr>
        <p:spPr>
          <a:xfrm>
            <a:off x="884283" y="1889633"/>
            <a:ext cx="4547253" cy="4351338"/>
          </a:xfrm>
        </p:spPr>
        <p:txBody>
          <a:bodyPr>
            <a:normAutofit/>
          </a:bodyPr>
          <a:lstStyle/>
          <a:p>
            <a:r>
              <a:rPr lang="en-GB" sz="2400" dirty="0">
                <a:latin typeface="Helvetica Neue" panose="02000503000000020004" pitchFamily="2" charset="0"/>
                <a:ea typeface="Helvetica Neue" panose="02000503000000020004" pitchFamily="2" charset="0"/>
                <a:cs typeface="Helvetica Neue" panose="02000503000000020004" pitchFamily="2" charset="0"/>
              </a:rPr>
              <a:t>Navigation on the Q-examiner platform is the same as for the Case-Based.</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However, there is free navigation through the questions and you can answer them in any order.</a:t>
            </a:r>
            <a:br>
              <a:rPr lang="en-GB" sz="2400" dirty="0">
                <a:latin typeface="Helvetica Neue" panose="02000503000000020004" pitchFamily="2" charset="0"/>
                <a:ea typeface="Helvetica Neue" panose="02000503000000020004" pitchFamily="2" charset="0"/>
                <a:cs typeface="Helvetica Neue" panose="02000503000000020004" pitchFamily="2" charset="0"/>
              </a:rPr>
            </a:br>
            <a:r>
              <a:rPr lang="en-GB" sz="2400" dirty="0">
                <a:latin typeface="Helvetica Neue" panose="02000503000000020004" pitchFamily="2" charset="0"/>
                <a:ea typeface="Helvetica Neue" panose="02000503000000020004" pitchFamily="2" charset="0"/>
                <a:cs typeface="Helvetica Neue" panose="02000503000000020004" pitchFamily="2" charset="0"/>
              </a:rPr>
              <a:t>You can get back and edit any question at any time before you press the “finish exam” button.</a:t>
            </a:r>
          </a:p>
        </p:txBody>
      </p:sp>
      <p:pic>
        <p:nvPicPr>
          <p:cNvPr id="4" name="Picture 3"/>
          <p:cNvPicPr>
            <a:picLocks noChangeAspect="1"/>
          </p:cNvPicPr>
          <p:nvPr/>
        </p:nvPicPr>
        <p:blipFill>
          <a:blip r:embed="rId2"/>
          <a:stretch>
            <a:fillRect/>
          </a:stretch>
        </p:blipFill>
        <p:spPr>
          <a:xfrm>
            <a:off x="6003187" y="2728450"/>
            <a:ext cx="5897760" cy="3356658"/>
          </a:xfrm>
          <a:prstGeom prst="rect">
            <a:avLst/>
          </a:prstGeom>
        </p:spPr>
      </p:pic>
      <p:sp>
        <p:nvSpPr>
          <p:cNvPr id="6" name="TextBox 5"/>
          <p:cNvSpPr txBox="1"/>
          <p:nvPr/>
        </p:nvSpPr>
        <p:spPr>
          <a:xfrm>
            <a:off x="5981015" y="1561530"/>
            <a:ext cx="4278553" cy="646331"/>
          </a:xfrm>
          <a:prstGeom prst="rect">
            <a:avLst/>
          </a:prstGeom>
          <a:noFill/>
          <a:ln>
            <a:solidFill>
              <a:schemeClr val="tx1"/>
            </a:solidFill>
          </a:ln>
        </p:spPr>
        <p:txBody>
          <a:bodyPr wrap="square" rtlCol="0">
            <a:spAutoFit/>
          </a:bodyPr>
          <a:lstStyle/>
          <a:p>
            <a:r>
              <a:rPr lang="en-GB" sz="1200" dirty="0">
                <a:latin typeface="Helvetica Neue" panose="02000503000000020004" pitchFamily="2" charset="0"/>
                <a:ea typeface="Helvetica Neue" panose="02000503000000020004" pitchFamily="2" charset="0"/>
                <a:cs typeface="Helvetica Neue" panose="02000503000000020004" pitchFamily="2" charset="0"/>
              </a:rPr>
              <a:t>You can navigate between questions by clicking on the circles or via the overview feature. The filled in circle denotes which question you are currently answering.</a:t>
            </a:r>
          </a:p>
        </p:txBody>
      </p:sp>
      <p:sp>
        <p:nvSpPr>
          <p:cNvPr id="8" name="Oval 7">
            <a:extLst>
              <a:ext uri="{FF2B5EF4-FFF2-40B4-BE49-F238E27FC236}">
                <a16:creationId xmlns:a16="http://schemas.microsoft.com/office/drawing/2014/main" id="{79E304B7-8156-974E-8F5E-1911538F428E}"/>
              </a:ext>
            </a:extLst>
          </p:cNvPr>
          <p:cNvSpPr/>
          <p:nvPr/>
        </p:nvSpPr>
        <p:spPr>
          <a:xfrm>
            <a:off x="5981015" y="2728450"/>
            <a:ext cx="1558901" cy="51404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9">
            <a:extLst>
              <a:ext uri="{FF2B5EF4-FFF2-40B4-BE49-F238E27FC236}">
                <a16:creationId xmlns:a16="http://schemas.microsoft.com/office/drawing/2014/main" id="{9D5C9B9F-1C79-E54E-95BC-A0E50F5441E6}"/>
              </a:ext>
            </a:extLst>
          </p:cNvPr>
          <p:cNvCxnSpPr>
            <a:cxnSpLocks/>
          </p:cNvCxnSpPr>
          <p:nvPr/>
        </p:nvCxnSpPr>
        <p:spPr>
          <a:xfrm flipV="1">
            <a:off x="6760465" y="2207861"/>
            <a:ext cx="207263" cy="52059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092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EEC84-9531-6B45-8FB3-7E4309BFE82B}"/>
              </a:ext>
            </a:extLst>
          </p:cNvPr>
          <p:cNvSpPr>
            <a:spLocks noGrp="1"/>
          </p:cNvSpPr>
          <p:nvPr>
            <p:ph type="title"/>
          </p:nvPr>
        </p:nvSpPr>
        <p:spPr/>
        <p:txBody>
          <a:bodyPr/>
          <a:lstStyle/>
          <a:p>
            <a:r>
              <a:rPr lang="de-DE" dirty="0">
                <a:latin typeface="Helvetica Neue" panose="02000503000000020004" pitchFamily="2" charset="0"/>
                <a:ea typeface="Helvetica Neue" panose="02000503000000020004" pitchFamily="2" charset="0"/>
                <a:cs typeface="Helvetica Neue" panose="02000503000000020004" pitchFamily="2" charset="0"/>
              </a:rPr>
              <a:t>Housekeeping</a:t>
            </a:r>
          </a:p>
        </p:txBody>
      </p:sp>
      <p:sp>
        <p:nvSpPr>
          <p:cNvPr id="3" name="Textplatzhalter 2">
            <a:extLst>
              <a:ext uri="{FF2B5EF4-FFF2-40B4-BE49-F238E27FC236}">
                <a16:creationId xmlns:a16="http://schemas.microsoft.com/office/drawing/2014/main" id="{0570E8C8-56A2-6946-9C45-B8434994FE29}"/>
              </a:ext>
            </a:extLst>
          </p:cNvPr>
          <p:cNvSpPr>
            <a:spLocks noGrp="1"/>
          </p:cNvSpPr>
          <p:nvPr>
            <p:ph type="body" idx="1"/>
          </p:nvPr>
        </p:nvSpPr>
        <p:spPr/>
        <p:txBody>
          <a:bodyPr/>
          <a:lstStyle/>
          <a:p>
            <a:endParaRPr lang="de-DE"/>
          </a:p>
        </p:txBody>
      </p:sp>
      <p:pic>
        <p:nvPicPr>
          <p:cNvPr id="5" name="Grafik 4">
            <a:extLst>
              <a:ext uri="{FF2B5EF4-FFF2-40B4-BE49-F238E27FC236}">
                <a16:creationId xmlns:a16="http://schemas.microsoft.com/office/drawing/2014/main" id="{438857C1-F548-0A4C-AAD8-4B9BDBEB1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498" y="4589463"/>
            <a:ext cx="1505952" cy="1505952"/>
          </a:xfrm>
          <a:prstGeom prst="rect">
            <a:avLst/>
          </a:prstGeom>
        </p:spPr>
      </p:pic>
    </p:spTree>
    <p:extLst>
      <p:ext uri="{BB962C8B-B14F-4D97-AF65-F5344CB8AC3E}">
        <p14:creationId xmlns:p14="http://schemas.microsoft.com/office/powerpoint/2010/main" val="194026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Housekeeping: Keyboards</a:t>
            </a:r>
          </a:p>
        </p:txBody>
      </p:sp>
      <p:sp>
        <p:nvSpPr>
          <p:cNvPr id="3" name="Content Placeholder 2"/>
          <p:cNvSpPr>
            <a:spLocks noGrp="1"/>
          </p:cNvSpPr>
          <p:nvPr>
            <p:ph idx="1"/>
          </p:nvPr>
        </p:nvSpPr>
        <p:spPr>
          <a:xfrm>
            <a:off x="838200" y="1825200"/>
            <a:ext cx="10515600" cy="4741702"/>
          </a:xfrm>
        </p:spPr>
        <p:txBody>
          <a:bodyPr>
            <a:noAutofit/>
          </a:bodyPr>
          <a:lstStyle/>
          <a:p>
            <a:r>
              <a:rPr lang="en-GB" sz="2400" dirty="0">
                <a:latin typeface="Helvetica Neue" panose="02000503000000020004" pitchFamily="2" charset="0"/>
                <a:ea typeface="Helvetica Neue" panose="02000503000000020004" pitchFamily="2" charset="0"/>
                <a:cs typeface="Helvetica Neue" panose="02000503000000020004" pitchFamily="2" charset="0"/>
              </a:rPr>
              <a:t>Computers will be set-up with a QWERTY keyboard (English) by default. </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Candidates are not allowed to bring individual keyboards, but as far as possible ECVS will provide different language keyboards. The available choice will be communicated to the candidates in the registration form.</a:t>
            </a:r>
            <a:br>
              <a:rPr lang="en-GB" sz="2400" dirty="0">
                <a:latin typeface="Helvetica Neue" panose="02000503000000020004" pitchFamily="2" charset="0"/>
                <a:ea typeface="Helvetica Neue" panose="02000503000000020004" pitchFamily="2" charset="0"/>
                <a:cs typeface="Helvetica Neue" panose="02000503000000020004" pitchFamily="2" charset="0"/>
              </a:rPr>
            </a:br>
            <a:r>
              <a:rPr lang="de-CH" sz="2400" dirty="0">
                <a:sym typeface="Symbol" pitchFamily="2" charset="2"/>
              </a:rPr>
              <a:t> </a:t>
            </a:r>
            <a:r>
              <a:rPr lang="en-GB" sz="2400" dirty="0">
                <a:latin typeface="Helvetica Neue" panose="02000503000000020004" pitchFamily="2" charset="0"/>
                <a:ea typeface="Helvetica Neue" panose="02000503000000020004" pitchFamily="2" charset="0"/>
                <a:cs typeface="Helvetica Neue" panose="02000503000000020004" pitchFamily="2" charset="0"/>
              </a:rPr>
              <a:t>Candidates who prefer a different keyboard (other than QWERTY) need to indicate their choice </a:t>
            </a:r>
            <a:r>
              <a:rPr lang="en-GB" sz="2400" i="1" dirty="0">
                <a:latin typeface="Helvetica Neue" panose="02000503000000020004" pitchFamily="2" charset="0"/>
                <a:ea typeface="Helvetica Neue" panose="02000503000000020004" pitchFamily="2" charset="0"/>
                <a:cs typeface="Helvetica Neue" panose="02000503000000020004" pitchFamily="2" charset="0"/>
              </a:rPr>
              <a:t>when signing up for the exam</a:t>
            </a:r>
            <a:r>
              <a:rPr lang="en-GB" sz="2400" dirty="0">
                <a:latin typeface="Helvetica Neue" panose="02000503000000020004" pitchFamily="2" charset="0"/>
                <a:ea typeface="Helvetica Neue" panose="02000503000000020004" pitchFamily="2" charset="0"/>
                <a:cs typeface="Helvetica Neue" panose="02000503000000020004" pitchFamily="2" charset="0"/>
              </a:rPr>
              <a:t>. </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Candidates cannot choose any keyboards other than those offered by ECVS, and there is no guarantee that </a:t>
            </a:r>
            <a:r>
              <a:rPr lang="en-GB" sz="2400" i="1" dirty="0">
                <a:latin typeface="Helvetica Neue" panose="02000503000000020004" pitchFamily="2" charset="0"/>
                <a:ea typeface="Helvetica Neue" panose="02000503000000020004" pitchFamily="2" charset="0"/>
                <a:cs typeface="Helvetica Neue" panose="02000503000000020004" pitchFamily="2" charset="0"/>
              </a:rPr>
              <a:t>keyboard orders received after the registration deadline</a:t>
            </a:r>
            <a:r>
              <a:rPr lang="en-GB" sz="2400" dirty="0">
                <a:latin typeface="Helvetica Neue" panose="02000503000000020004" pitchFamily="2" charset="0"/>
                <a:ea typeface="Helvetica Neue" panose="02000503000000020004" pitchFamily="2" charset="0"/>
                <a:cs typeface="Helvetica Neue" panose="02000503000000020004" pitchFamily="2" charset="0"/>
              </a:rPr>
              <a:t> can be accommodated.</a:t>
            </a:r>
          </a:p>
        </p:txBody>
      </p:sp>
    </p:spTree>
    <p:extLst>
      <p:ext uri="{BB962C8B-B14F-4D97-AF65-F5344CB8AC3E}">
        <p14:creationId xmlns:p14="http://schemas.microsoft.com/office/powerpoint/2010/main" val="268371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Housekeeping: Unethical Behaviour </a:t>
            </a:r>
          </a:p>
        </p:txBody>
      </p:sp>
      <p:sp>
        <p:nvSpPr>
          <p:cNvPr id="3" name="Content Placeholder 2"/>
          <p:cNvSpPr>
            <a:spLocks noGrp="1"/>
          </p:cNvSpPr>
          <p:nvPr>
            <p:ph idx="1"/>
          </p:nvPr>
        </p:nvSpPr>
        <p:spPr/>
        <p:txBody>
          <a:bodyPr>
            <a:normAutofit lnSpcReduction="10000"/>
          </a:bodyPr>
          <a:lstStyle/>
          <a:p>
            <a:r>
              <a:rPr lang="en-GB" sz="2400" dirty="0">
                <a:latin typeface="Helvetica Neue" panose="02000503000000020004" pitchFamily="2" charset="0"/>
                <a:ea typeface="Helvetica Neue" panose="02000503000000020004" pitchFamily="2" charset="0"/>
                <a:cs typeface="Helvetica Neue" panose="02000503000000020004" pitchFamily="2" charset="0"/>
              </a:rPr>
              <a:t>The ECVS Board and Examination Committees take any unethical behaviour very seriously.</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Any suspicious behaviour, either before, during or after the exam could lead to suspension of that candidate from that examination or any subsequent examinations.</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Candidates are spaced out over the exam room in order to prevent viewing of other screens, but please do not attempt to view other candidates’ screens.</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Do not attempt to communicate with other candidates in any way during the examination.</a:t>
            </a:r>
          </a:p>
          <a:p>
            <a:pPr marL="0" indent="0">
              <a:buNone/>
            </a:pPr>
            <a:endParaRPr lang="en-GB" dirty="0"/>
          </a:p>
        </p:txBody>
      </p:sp>
    </p:spTree>
    <p:extLst>
      <p:ext uri="{BB962C8B-B14F-4D97-AF65-F5344CB8AC3E}">
        <p14:creationId xmlns:p14="http://schemas.microsoft.com/office/powerpoint/2010/main" val="3965379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Housekeeping: During the Exam</a:t>
            </a:r>
          </a:p>
        </p:txBody>
      </p:sp>
      <p:sp>
        <p:nvSpPr>
          <p:cNvPr id="5" name="Content Placeholder 4"/>
          <p:cNvSpPr>
            <a:spLocks noGrp="1"/>
          </p:cNvSpPr>
          <p:nvPr>
            <p:ph sz="half" idx="2"/>
          </p:nvPr>
        </p:nvSpPr>
        <p:spPr>
          <a:xfrm>
            <a:off x="836613" y="1825200"/>
            <a:ext cx="8593138" cy="3961238"/>
          </a:xfrm>
        </p:spPr>
        <p:txBody>
          <a:bodyPr>
            <a:normAutofit lnSpcReduction="10000"/>
          </a:bodyPr>
          <a:lstStyle/>
          <a:p>
            <a:pPr marL="0" indent="0">
              <a:buNone/>
            </a:pPr>
            <a:r>
              <a:rPr lang="en-GB" sz="2400" dirty="0">
                <a:solidFill>
                  <a:schemeClr val="accent6">
                    <a:lumMod val="75000"/>
                  </a:schemeClr>
                </a:solidFill>
                <a:latin typeface="Helvetica Neue" panose="02000503000000020004" pitchFamily="2" charset="0"/>
                <a:ea typeface="Helvetica Neue" panose="02000503000000020004" pitchFamily="2" charset="0"/>
                <a:cs typeface="Helvetica Neue" panose="02000503000000020004" pitchFamily="2" charset="0"/>
              </a:rPr>
              <a:t>What to bring to the exam:</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your candidate number</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ear plugs (single ones, not to be connected by a cord etc.)</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a language dictionary (which will be checked by an examiner prior the exam)</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water (drinks and snacks will be provided)</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pencils and paper will be provided (for your personal notes during the exam, these will not be marked and cannot be taken out of the exam hall)</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a face mask (if required)</a:t>
            </a:r>
          </a:p>
        </p:txBody>
      </p:sp>
    </p:spTree>
    <p:extLst>
      <p:ext uri="{BB962C8B-B14F-4D97-AF65-F5344CB8AC3E}">
        <p14:creationId xmlns:p14="http://schemas.microsoft.com/office/powerpoint/2010/main" val="6241789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57245-87E8-C14C-BE4D-0FE5D05237F9}"/>
              </a:ext>
            </a:extLst>
          </p:cNvPr>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Housekeeping: During the Exam</a:t>
            </a:r>
            <a:endParaRPr lang="de-DE" sz="4000" dirty="0"/>
          </a:p>
        </p:txBody>
      </p:sp>
      <p:sp>
        <p:nvSpPr>
          <p:cNvPr id="4" name="Inhaltsplatzhalter 3">
            <a:extLst>
              <a:ext uri="{FF2B5EF4-FFF2-40B4-BE49-F238E27FC236}">
                <a16:creationId xmlns:a16="http://schemas.microsoft.com/office/drawing/2014/main" id="{2EC7E290-0338-EB47-BB0F-C07914B87A1C}"/>
              </a:ext>
            </a:extLst>
          </p:cNvPr>
          <p:cNvSpPr>
            <a:spLocks noGrp="1"/>
          </p:cNvSpPr>
          <p:nvPr>
            <p:ph sz="half" idx="2"/>
          </p:nvPr>
        </p:nvSpPr>
        <p:spPr>
          <a:xfrm>
            <a:off x="839788" y="1825200"/>
            <a:ext cx="7134173" cy="3684588"/>
          </a:xfrm>
        </p:spPr>
        <p:txBody>
          <a:bodyPr>
            <a:normAutofit lnSpcReduction="10000"/>
          </a:bodyPr>
          <a:lstStyle/>
          <a:p>
            <a:pPr marL="0" indent="0">
              <a:buNone/>
            </a:pPr>
            <a:r>
              <a:rPr lang="en-GB" sz="24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What not to bring into the exam hall:</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bags</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coats</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your mobile phone</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iPads, smart watches and similar devices</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your own keyboard</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any head coverings or hats aside from those worn for religious reasons</a:t>
            </a:r>
          </a:p>
          <a:p>
            <a:r>
              <a:rPr lang="en-GB" sz="2400" dirty="0">
                <a:latin typeface="Helvetica Neue" panose="02000503000000020004" pitchFamily="2" charset="0"/>
                <a:ea typeface="Helvetica Neue" panose="02000503000000020004" pitchFamily="2" charset="0"/>
                <a:cs typeface="Helvetica Neue" panose="02000503000000020004" pitchFamily="2" charset="0"/>
              </a:rPr>
              <a:t>any notes</a:t>
            </a:r>
            <a:endParaRPr lang="de-DE"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698061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Housekeeping: During the exam</a:t>
            </a:r>
          </a:p>
        </p:txBody>
      </p:sp>
      <p:sp>
        <p:nvSpPr>
          <p:cNvPr id="3" name="Content Placeholder 2"/>
          <p:cNvSpPr>
            <a:spLocks noGrp="1"/>
          </p:cNvSpPr>
          <p:nvPr>
            <p:ph idx="1"/>
          </p:nvPr>
        </p:nvSpPr>
        <p:spPr>
          <a:xfrm>
            <a:off x="838200" y="1825624"/>
            <a:ext cx="10515600" cy="4832351"/>
          </a:xfrm>
        </p:spPr>
        <p:txBody>
          <a:bodyPr>
            <a:normAutofit lnSpcReduction="10000"/>
          </a:bodyPr>
          <a:lstStyle/>
          <a:p>
            <a:r>
              <a:rPr lang="en-GB" sz="2400" dirty="0">
                <a:latin typeface="Helvetica Neue" panose="02000503000000020004" pitchFamily="2" charset="0"/>
                <a:ea typeface="Helvetica Neue" panose="02000503000000020004" pitchFamily="2" charset="0"/>
                <a:cs typeface="Helvetica Neue" panose="02000503000000020004" pitchFamily="2" charset="0"/>
              </a:rPr>
              <a:t>If you need help with your computer, if you have a query about a question or need to go to the bathroom, please raise your hand and an invigilator will help you.</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You may need to wait a few moments, if the invigilator is helping another candidate.</a:t>
            </a:r>
            <a:br>
              <a:rPr lang="en-GB" sz="2400" dirty="0">
                <a:latin typeface="Helvetica Neue" panose="02000503000000020004" pitchFamily="2" charset="0"/>
                <a:ea typeface="Helvetica Neue" panose="02000503000000020004" pitchFamily="2" charset="0"/>
                <a:cs typeface="Helvetica Neue" panose="02000503000000020004" pitchFamily="2" charset="0"/>
              </a:rPr>
            </a:br>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The technical team who are responsible for the computer hardware will be present during the examination to deal with any computer issues.</a:t>
            </a:r>
          </a:p>
          <a:p>
            <a:endParaRPr lang="en-GB" sz="2400" dirty="0">
              <a:latin typeface="Helvetica Neue" panose="02000503000000020004" pitchFamily="2" charset="0"/>
              <a:ea typeface="Helvetica Neue" panose="02000503000000020004" pitchFamily="2" charset="0"/>
              <a:cs typeface="Helvetica Neue" panose="02000503000000020004" pitchFamily="2" charset="0"/>
            </a:endParaRPr>
          </a:p>
          <a:p>
            <a:r>
              <a:rPr lang="en-GB" sz="2400" dirty="0">
                <a:latin typeface="Helvetica Neue" panose="02000503000000020004" pitchFamily="2" charset="0"/>
                <a:ea typeface="Helvetica Neue" panose="02000503000000020004" pitchFamily="2" charset="0"/>
                <a:cs typeface="Helvetica Neue" panose="02000503000000020004" pitchFamily="2" charset="0"/>
              </a:rPr>
              <a:t>You can leave the exam hall when you have finished the exam </a:t>
            </a:r>
            <a:r>
              <a:rPr lang="en-GB" sz="2400" i="1" dirty="0">
                <a:latin typeface="Helvetica Neue" panose="02000503000000020004" pitchFamily="2" charset="0"/>
                <a:ea typeface="Helvetica Neue" panose="02000503000000020004" pitchFamily="2" charset="0"/>
                <a:cs typeface="Helvetica Neue" panose="02000503000000020004" pitchFamily="2" charset="0"/>
              </a:rPr>
              <a:t>but not during the final 15 minutes of each session. </a:t>
            </a:r>
            <a:r>
              <a:rPr lang="en-GB" sz="2400" dirty="0">
                <a:latin typeface="Helvetica Neue" panose="02000503000000020004" pitchFamily="2" charset="0"/>
                <a:ea typeface="Helvetica Neue" panose="02000503000000020004" pitchFamily="2" charset="0"/>
                <a:cs typeface="Helvetica Neue" panose="02000503000000020004" pitchFamily="2" charset="0"/>
              </a:rPr>
              <a:t>You need to sign out when you leave the exam hall at the end of a session.</a:t>
            </a:r>
            <a:endParaRPr lang="en-GB" dirty="0"/>
          </a:p>
        </p:txBody>
      </p:sp>
    </p:spTree>
    <p:extLst>
      <p:ext uri="{BB962C8B-B14F-4D97-AF65-F5344CB8AC3E}">
        <p14:creationId xmlns:p14="http://schemas.microsoft.com/office/powerpoint/2010/main" val="127902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latin typeface="Helvetica Neue" panose="02000503000000020004" pitchFamily="2" charset="0"/>
                <a:ea typeface="Helvetica Neue" panose="02000503000000020004" pitchFamily="2" charset="0"/>
                <a:cs typeface="Helvetica Neue" panose="02000503000000020004" pitchFamily="2" charset="0"/>
              </a:rPr>
              <a:t>Examination Guide: read carefully!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6194879" y="1690688"/>
            <a:ext cx="3082752" cy="4358104"/>
          </a:xfrm>
          <a:prstGeom prst="rect">
            <a:avLst/>
          </a:prstGeom>
          <a:ln w="12700">
            <a:solidFill>
              <a:schemeClr val="tx1"/>
            </a:solidFill>
          </a:ln>
        </p:spPr>
      </p:pic>
      <p:sp>
        <p:nvSpPr>
          <p:cNvPr id="2" name="Rectangle 1"/>
          <p:cNvSpPr/>
          <p:nvPr/>
        </p:nvSpPr>
        <p:spPr>
          <a:xfrm>
            <a:off x="2166073" y="6254656"/>
            <a:ext cx="7180786" cy="400110"/>
          </a:xfrm>
          <a:prstGeom prst="rect">
            <a:avLst/>
          </a:prstGeom>
        </p:spPr>
        <p:txBody>
          <a:bodyPr wrap="square">
            <a:spAutoFit/>
          </a:bodyPr>
          <a:lstStyle/>
          <a:p>
            <a:pPr algn="ctr"/>
            <a:r>
              <a:rPr lang="en-US" sz="2000" u="sng" dirty="0">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hlinkClick r:id="rId4"/>
              </a:rPr>
              <a:t>https://</a:t>
            </a:r>
            <a:r>
              <a:rPr lang="en-US" sz="2000" u="sng" dirty="0" err="1">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hlinkClick r:id="rId4"/>
              </a:rPr>
              <a:t>www.ecvs.org</a:t>
            </a:r>
            <a:r>
              <a:rPr lang="en-US" sz="2000" u="sng" dirty="0">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hlinkClick r:id="rId4"/>
              </a:rPr>
              <a:t>/membership/</a:t>
            </a:r>
            <a:r>
              <a:rPr lang="en-US" sz="2000" u="sng" dirty="0" err="1">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hlinkClick r:id="rId4"/>
              </a:rPr>
              <a:t>board_examination.php</a:t>
            </a:r>
            <a:endParaRPr lang="en-US" sz="2000" dirty="0">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3" name="Grafik 2">
            <a:extLst>
              <a:ext uri="{FF2B5EF4-FFF2-40B4-BE49-F238E27FC236}">
                <a16:creationId xmlns:a16="http://schemas.microsoft.com/office/drawing/2014/main" id="{FA21E94D-FEC2-D84E-8B47-F125744E176C}"/>
              </a:ext>
            </a:extLst>
          </p:cNvPr>
          <p:cNvPicPr>
            <a:picLocks noChangeAspect="1"/>
          </p:cNvPicPr>
          <p:nvPr/>
        </p:nvPicPr>
        <p:blipFill>
          <a:blip r:embed="rId5"/>
          <a:stretch>
            <a:fillRect/>
          </a:stretch>
        </p:blipFill>
        <p:spPr>
          <a:xfrm>
            <a:off x="2166073" y="1690688"/>
            <a:ext cx="3313135" cy="4363200"/>
          </a:xfrm>
          <a:prstGeom prst="rect">
            <a:avLst/>
          </a:prstGeom>
        </p:spPr>
      </p:pic>
      <p:sp>
        <p:nvSpPr>
          <p:cNvPr id="7" name="Abgerundetes Rechteck 6">
            <a:extLst>
              <a:ext uri="{FF2B5EF4-FFF2-40B4-BE49-F238E27FC236}">
                <a16:creationId xmlns:a16="http://schemas.microsoft.com/office/drawing/2014/main" id="{013A708D-5D65-EC4B-8A2E-D503ED03EA98}"/>
              </a:ext>
            </a:extLst>
          </p:cNvPr>
          <p:cNvSpPr/>
          <p:nvPr/>
        </p:nvSpPr>
        <p:spPr>
          <a:xfrm>
            <a:off x="7138737" y="4477000"/>
            <a:ext cx="1187116" cy="25667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bgerundetes Rechteck 7">
            <a:extLst>
              <a:ext uri="{FF2B5EF4-FFF2-40B4-BE49-F238E27FC236}">
                <a16:creationId xmlns:a16="http://schemas.microsoft.com/office/drawing/2014/main" id="{8E5CAE4A-D023-C14C-ADF0-B85A7FA0D15E}"/>
              </a:ext>
            </a:extLst>
          </p:cNvPr>
          <p:cNvSpPr/>
          <p:nvPr/>
        </p:nvSpPr>
        <p:spPr>
          <a:xfrm>
            <a:off x="3525153" y="3741403"/>
            <a:ext cx="1187116" cy="25667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D1A62781-EE39-B1D5-9D30-9ECE91F5D9CF}"/>
              </a:ext>
            </a:extLst>
          </p:cNvPr>
          <p:cNvSpPr txBox="1"/>
          <p:nvPr/>
        </p:nvSpPr>
        <p:spPr>
          <a:xfrm>
            <a:off x="7200899" y="4498052"/>
            <a:ext cx="961465" cy="215444"/>
          </a:xfrm>
          <a:prstGeom prst="rect">
            <a:avLst/>
          </a:prstGeom>
          <a:solidFill>
            <a:schemeClr val="bg1"/>
          </a:solidFill>
        </p:spPr>
        <p:txBody>
          <a:bodyPr wrap="square" rtlCol="0">
            <a:spAutoFit/>
          </a:bodyPr>
          <a:lstStyle/>
          <a:p>
            <a:r>
              <a:rPr lang="de-DE" sz="800" dirty="0">
                <a:latin typeface="Helvetica Neue" panose="02000503000000020004" pitchFamily="2" charset="0"/>
                <a:ea typeface="Helvetica Neue" panose="02000503000000020004" pitchFamily="2" charset="0"/>
                <a:cs typeface="Helvetica Neue" panose="02000503000000020004" pitchFamily="2" charset="0"/>
              </a:rPr>
              <a:t>September 2022</a:t>
            </a:r>
          </a:p>
        </p:txBody>
      </p:sp>
      <p:sp>
        <p:nvSpPr>
          <p:cNvPr id="9" name="Legende mit Linie 1 (Rahmen und Markierungsleiste) 8">
            <a:extLst>
              <a:ext uri="{FF2B5EF4-FFF2-40B4-BE49-F238E27FC236}">
                <a16:creationId xmlns:a16="http://schemas.microsoft.com/office/drawing/2014/main" id="{D45A683E-4AE7-6C4F-85BB-7E10847E1811}"/>
              </a:ext>
            </a:extLst>
          </p:cNvPr>
          <p:cNvSpPr/>
          <p:nvPr/>
        </p:nvSpPr>
        <p:spPr>
          <a:xfrm>
            <a:off x="8855242" y="3903077"/>
            <a:ext cx="1919438" cy="573923"/>
          </a:xfrm>
          <a:prstGeom prst="accentBorderCallout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current</a:t>
            </a:r>
            <a:r>
              <a:rPr lang="de-DE"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de-DE"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version</a:t>
            </a:r>
            <a:endParaRPr lang="de-DE"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54182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EEC84-9531-6B45-8FB3-7E4309BFE82B}"/>
              </a:ext>
            </a:extLst>
          </p:cNvPr>
          <p:cNvSpPr>
            <a:spLocks noGrp="1"/>
          </p:cNvSpPr>
          <p:nvPr>
            <p:ph type="title"/>
          </p:nvPr>
        </p:nvSpPr>
        <p:spPr/>
        <p:txBody>
          <a:bodyPr/>
          <a:lstStyle/>
          <a:p>
            <a:r>
              <a:rPr lang="de-DE" dirty="0">
                <a:latin typeface="Helvetica Neue" panose="02000503000000020004" pitchFamily="2" charset="0"/>
                <a:ea typeface="Helvetica Neue" panose="02000503000000020004" pitchFamily="2" charset="0"/>
                <a:cs typeface="Helvetica Neue" panose="02000503000000020004" pitchFamily="2" charset="0"/>
              </a:rPr>
              <a:t>Summary</a:t>
            </a:r>
          </a:p>
        </p:txBody>
      </p:sp>
      <p:sp>
        <p:nvSpPr>
          <p:cNvPr id="3" name="Textplatzhalter 2">
            <a:extLst>
              <a:ext uri="{FF2B5EF4-FFF2-40B4-BE49-F238E27FC236}">
                <a16:creationId xmlns:a16="http://schemas.microsoft.com/office/drawing/2014/main" id="{0570E8C8-56A2-6946-9C45-B8434994FE29}"/>
              </a:ext>
            </a:extLst>
          </p:cNvPr>
          <p:cNvSpPr>
            <a:spLocks noGrp="1"/>
          </p:cNvSpPr>
          <p:nvPr>
            <p:ph type="body" idx="1"/>
          </p:nvPr>
        </p:nvSpPr>
        <p:spPr/>
        <p:txBody>
          <a:bodyPr/>
          <a:lstStyle/>
          <a:p>
            <a:endParaRPr lang="de-DE"/>
          </a:p>
        </p:txBody>
      </p:sp>
      <p:pic>
        <p:nvPicPr>
          <p:cNvPr id="5" name="Grafik 4">
            <a:extLst>
              <a:ext uri="{FF2B5EF4-FFF2-40B4-BE49-F238E27FC236}">
                <a16:creationId xmlns:a16="http://schemas.microsoft.com/office/drawing/2014/main" id="{438857C1-F548-0A4C-AAD8-4B9BDBEB1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498" y="4589463"/>
            <a:ext cx="1505952" cy="1505952"/>
          </a:xfrm>
          <a:prstGeom prst="rect">
            <a:avLst/>
          </a:prstGeom>
        </p:spPr>
      </p:pic>
    </p:spTree>
    <p:extLst>
      <p:ext uri="{BB962C8B-B14F-4D97-AF65-F5344CB8AC3E}">
        <p14:creationId xmlns:p14="http://schemas.microsoft.com/office/powerpoint/2010/main" val="1911329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Summary</a:t>
            </a:r>
          </a:p>
        </p:txBody>
      </p:sp>
      <p:sp>
        <p:nvSpPr>
          <p:cNvPr id="3" name="Content Placeholder 2"/>
          <p:cNvSpPr>
            <a:spLocks noGrp="1"/>
          </p:cNvSpPr>
          <p:nvPr>
            <p:ph idx="1"/>
          </p:nvPr>
        </p:nvSpPr>
        <p:spPr>
          <a:xfrm>
            <a:off x="838200" y="1825625"/>
            <a:ext cx="10515600" cy="3626051"/>
          </a:xfrm>
        </p:spPr>
        <p:txBody>
          <a:bodyPr>
            <a:normAutofit fontScale="92500"/>
          </a:bodyPr>
          <a:lstStyle/>
          <a:p>
            <a:r>
              <a:rPr lang="en-GB" sz="2600" dirty="0">
                <a:latin typeface="Helvetica Neue" panose="02000503000000020004" pitchFamily="2" charset="0"/>
                <a:ea typeface="Helvetica Neue" panose="02000503000000020004" pitchFamily="2" charset="0"/>
                <a:cs typeface="Helvetica Neue" panose="02000503000000020004" pitchFamily="2" charset="0"/>
              </a:rPr>
              <a:t>You will have worked hard during your residency to prepare for this exam: so try to stay calm and do not panic!</a:t>
            </a:r>
          </a:p>
          <a:p>
            <a:r>
              <a:rPr lang="en-GB" sz="2600" dirty="0">
                <a:latin typeface="Helvetica Neue" panose="02000503000000020004" pitchFamily="2" charset="0"/>
                <a:ea typeface="Helvetica Neue" panose="02000503000000020004" pitchFamily="2" charset="0"/>
                <a:cs typeface="Helvetica Neue" panose="02000503000000020004" pitchFamily="2" charset="0"/>
              </a:rPr>
              <a:t>Do take the opportunity to visit the </a:t>
            </a:r>
            <a:r>
              <a:rPr lang="en-GB" sz="2600" b="1" dirty="0">
                <a:latin typeface="Helvetica Neue" panose="02000503000000020004" pitchFamily="2" charset="0"/>
                <a:ea typeface="Helvetica Neue" panose="02000503000000020004" pitchFamily="2" charset="0"/>
                <a:cs typeface="Helvetica Neue" panose="02000503000000020004" pitchFamily="2" charset="0"/>
              </a:rPr>
              <a:t>mock examination </a:t>
            </a:r>
            <a:r>
              <a:rPr lang="en-GB" sz="2600" dirty="0">
                <a:latin typeface="Helvetica Neue" panose="02000503000000020004" pitchFamily="2" charset="0"/>
                <a:ea typeface="Helvetica Neue" panose="02000503000000020004" pitchFamily="2" charset="0"/>
                <a:cs typeface="Helvetica Neue" panose="02000503000000020004" pitchFamily="2" charset="0"/>
              </a:rPr>
              <a:t>(accessed from the ECVS website) to familiarise yourself with the format and type of questions and the Q-examiner platform!</a:t>
            </a:r>
          </a:p>
          <a:p>
            <a:r>
              <a:rPr lang="en-GB" sz="2600" dirty="0">
                <a:latin typeface="Helvetica Neue" panose="02000503000000020004" pitchFamily="2" charset="0"/>
                <a:ea typeface="Helvetica Neue" panose="02000503000000020004" pitchFamily="2" charset="0"/>
                <a:cs typeface="Helvetica Neue" panose="02000503000000020004" pitchFamily="2" charset="0"/>
              </a:rPr>
              <a:t>Read the questions </a:t>
            </a:r>
            <a:r>
              <a:rPr lang="en-GB" sz="2600" b="1" dirty="0">
                <a:latin typeface="Helvetica Neue" panose="02000503000000020004" pitchFamily="2" charset="0"/>
                <a:ea typeface="Helvetica Neue" panose="02000503000000020004" pitchFamily="2" charset="0"/>
                <a:cs typeface="Helvetica Neue" panose="02000503000000020004" pitchFamily="2" charset="0"/>
              </a:rPr>
              <a:t>thoroughly</a:t>
            </a:r>
            <a:r>
              <a:rPr lang="en-GB" sz="2600" dirty="0">
                <a:latin typeface="Helvetica Neue" panose="02000503000000020004" pitchFamily="2" charset="0"/>
                <a:ea typeface="Helvetica Neue" panose="02000503000000020004" pitchFamily="2" charset="0"/>
                <a:cs typeface="Helvetica Neue" panose="02000503000000020004" pitchFamily="2" charset="0"/>
              </a:rPr>
              <a:t> and think about what you are being asked for.</a:t>
            </a:r>
          </a:p>
          <a:p>
            <a:r>
              <a:rPr lang="en-GB" sz="2600" dirty="0">
                <a:latin typeface="Helvetica Neue" panose="02000503000000020004" pitchFamily="2" charset="0"/>
                <a:ea typeface="Helvetica Neue" panose="02000503000000020004" pitchFamily="2" charset="0"/>
                <a:cs typeface="Helvetica Neue" panose="02000503000000020004" pitchFamily="2" charset="0"/>
              </a:rPr>
              <a:t>The </a:t>
            </a:r>
            <a:r>
              <a:rPr lang="en-GB" sz="2600">
                <a:latin typeface="Helvetica Neue" panose="02000503000000020004" pitchFamily="2" charset="0"/>
                <a:ea typeface="Helvetica Neue" panose="02000503000000020004" pitchFamily="2" charset="0"/>
                <a:cs typeface="Helvetica Neue" panose="02000503000000020004" pitchFamily="2" charset="0"/>
              </a:rPr>
              <a:t>Exam Committees </a:t>
            </a:r>
            <a:r>
              <a:rPr lang="en-GB" sz="2600" dirty="0">
                <a:latin typeface="Helvetica Neue" panose="02000503000000020004" pitchFamily="2" charset="0"/>
                <a:ea typeface="Helvetica Neue" panose="02000503000000020004" pitchFamily="2" charset="0"/>
                <a:cs typeface="Helvetica Neue" panose="02000503000000020004" pitchFamily="2" charset="0"/>
              </a:rPr>
              <a:t>and the ECVS office are here to help, but please do give us as much notice as possible, if you need assistance.</a:t>
            </a:r>
          </a:p>
          <a:p>
            <a:pPr marL="0" indent="0">
              <a:buNone/>
            </a:pPr>
            <a:endParaRPr lang="en-GB" dirty="0"/>
          </a:p>
        </p:txBody>
      </p:sp>
      <p:sp>
        <p:nvSpPr>
          <p:cNvPr id="4" name="TextBox 3"/>
          <p:cNvSpPr txBox="1"/>
          <p:nvPr/>
        </p:nvSpPr>
        <p:spPr>
          <a:xfrm>
            <a:off x="2029546" y="5037339"/>
            <a:ext cx="8132907" cy="1323439"/>
          </a:xfrm>
          <a:prstGeom prst="rect">
            <a:avLst/>
          </a:prstGeom>
          <a:noFill/>
          <a:ln>
            <a:noFill/>
          </a:ln>
        </p:spPr>
        <p:txBody>
          <a:bodyPr wrap="square" rtlCol="0">
            <a:spAutoFit/>
          </a:bodyPr>
          <a:lstStyle/>
          <a:p>
            <a:pPr algn="ctr"/>
            <a:r>
              <a:rPr lang="en-GB" sz="4000" dirty="0">
                <a:latin typeface="Helvetica Neue" panose="02000503000000020004" pitchFamily="2" charset="0"/>
                <a:ea typeface="Helvetica Neue" panose="02000503000000020004" pitchFamily="2" charset="0"/>
                <a:cs typeface="Helvetica Neue" panose="02000503000000020004" pitchFamily="2" charset="0"/>
              </a:rPr>
              <a:t>We wish you the very best of luck for your exam!</a:t>
            </a:r>
          </a:p>
        </p:txBody>
      </p:sp>
      <p:pic>
        <p:nvPicPr>
          <p:cNvPr id="6" name="Grafik 5">
            <a:extLst>
              <a:ext uri="{FF2B5EF4-FFF2-40B4-BE49-F238E27FC236}">
                <a16:creationId xmlns:a16="http://schemas.microsoft.com/office/drawing/2014/main" id="{CE23A2CF-C479-364E-B3D4-5CDF8333F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8358" y="4793608"/>
            <a:ext cx="1850074" cy="1798683"/>
          </a:xfrm>
          <a:prstGeom prst="rect">
            <a:avLst/>
          </a:prstGeom>
        </p:spPr>
      </p:pic>
    </p:spTree>
    <p:extLst>
      <p:ext uri="{BB962C8B-B14F-4D97-AF65-F5344CB8AC3E}">
        <p14:creationId xmlns:p14="http://schemas.microsoft.com/office/powerpoint/2010/main" val="962752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latin typeface="Helvetica Neue" panose="02000503000000020004" pitchFamily="2" charset="0"/>
                <a:ea typeface="Helvetica Neue" panose="02000503000000020004" pitchFamily="2" charset="0"/>
                <a:cs typeface="Helvetica Neue" panose="02000503000000020004" pitchFamily="2" charset="0"/>
              </a:rPr>
              <a:t>Reading Lists</a:t>
            </a:r>
          </a:p>
        </p:txBody>
      </p:sp>
      <p:sp>
        <p:nvSpPr>
          <p:cNvPr id="2" name="Rectangle 1"/>
          <p:cNvSpPr/>
          <p:nvPr/>
        </p:nvSpPr>
        <p:spPr>
          <a:xfrm>
            <a:off x="1395456" y="6267469"/>
            <a:ext cx="9401087" cy="400110"/>
          </a:xfrm>
          <a:prstGeom prst="rect">
            <a:avLst/>
          </a:prstGeom>
        </p:spPr>
        <p:txBody>
          <a:bodyPr wrap="square">
            <a:spAutoFit/>
          </a:bodyPr>
          <a:lstStyle/>
          <a:p>
            <a:pPr algn="ctr"/>
            <a:r>
              <a:rPr lang="en-US" sz="2000" u="sng" dirty="0">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rPr>
              <a:t>https://</a:t>
            </a:r>
            <a:r>
              <a:rPr lang="en-US" sz="2000" u="sng" dirty="0" err="1">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rPr>
              <a:t>www.ecvs.org</a:t>
            </a:r>
            <a:r>
              <a:rPr lang="en-US" sz="2000" u="sng" dirty="0">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rPr>
              <a:t>/</a:t>
            </a:r>
            <a:r>
              <a:rPr lang="en-US" sz="2000" u="sng" dirty="0">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hlinkClick r:id="rId3"/>
              </a:rPr>
              <a:t>membership</a:t>
            </a:r>
            <a:r>
              <a:rPr lang="en-US" sz="2000" u="sng" dirty="0">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rPr>
              <a:t>/</a:t>
            </a:r>
            <a:r>
              <a:rPr lang="en-US" sz="2000" u="sng" dirty="0" err="1">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rPr>
              <a:t>board_examination.php#ReadingLists</a:t>
            </a:r>
            <a:endParaRPr lang="en-US" sz="2000" dirty="0">
              <a:solidFill>
                <a:srgbClr val="3366FF"/>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3" name="Grafik 2">
            <a:extLst>
              <a:ext uri="{FF2B5EF4-FFF2-40B4-BE49-F238E27FC236}">
                <a16:creationId xmlns:a16="http://schemas.microsoft.com/office/drawing/2014/main" id="{FA21E94D-FEC2-D84E-8B47-F125744E176C}"/>
              </a:ext>
            </a:extLst>
          </p:cNvPr>
          <p:cNvPicPr>
            <a:picLocks noChangeAspect="1"/>
          </p:cNvPicPr>
          <p:nvPr/>
        </p:nvPicPr>
        <p:blipFill>
          <a:blip r:embed="rId4"/>
          <a:stretch>
            <a:fillRect/>
          </a:stretch>
        </p:blipFill>
        <p:spPr>
          <a:xfrm>
            <a:off x="2166073" y="1690688"/>
            <a:ext cx="3313135" cy="4363200"/>
          </a:xfrm>
          <a:prstGeom prst="rect">
            <a:avLst/>
          </a:prstGeom>
        </p:spPr>
      </p:pic>
      <p:sp>
        <p:nvSpPr>
          <p:cNvPr id="8" name="Abgerundetes Rechteck 7">
            <a:extLst>
              <a:ext uri="{FF2B5EF4-FFF2-40B4-BE49-F238E27FC236}">
                <a16:creationId xmlns:a16="http://schemas.microsoft.com/office/drawing/2014/main" id="{8E5CAE4A-D023-C14C-ADF0-B85A7FA0D15E}"/>
              </a:ext>
            </a:extLst>
          </p:cNvPr>
          <p:cNvSpPr/>
          <p:nvPr/>
        </p:nvSpPr>
        <p:spPr>
          <a:xfrm>
            <a:off x="2897832" y="4443897"/>
            <a:ext cx="2581376" cy="60936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Content Placeholder 2">
            <a:extLst>
              <a:ext uri="{FF2B5EF4-FFF2-40B4-BE49-F238E27FC236}">
                <a16:creationId xmlns:a16="http://schemas.microsoft.com/office/drawing/2014/main" id="{91BDFB67-C8C7-9946-83D7-A05BDEC4DD61}"/>
              </a:ext>
            </a:extLst>
          </p:cNvPr>
          <p:cNvSpPr txBox="1">
            <a:spLocks/>
          </p:cNvSpPr>
          <p:nvPr/>
        </p:nvSpPr>
        <p:spPr>
          <a:xfrm>
            <a:off x="5678904" y="1825625"/>
            <a:ext cx="5674895"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Helvetica Neue" panose="02000503000000020004" pitchFamily="2" charset="0"/>
                <a:ea typeface="Helvetica Neue" panose="02000503000000020004" pitchFamily="2" charset="0"/>
                <a:cs typeface="Helvetica Neue" panose="02000503000000020004" pitchFamily="2" charset="0"/>
              </a:rPr>
              <a:t>Two separate reading lists for SA and LA exam candidates</a:t>
            </a:r>
          </a:p>
          <a:p>
            <a:r>
              <a:rPr lang="en-GB" sz="1800" dirty="0">
                <a:latin typeface="Helvetica Neue" panose="02000503000000020004" pitchFamily="2" charset="0"/>
                <a:ea typeface="Helvetica Neue" panose="02000503000000020004" pitchFamily="2" charset="0"/>
                <a:cs typeface="Helvetica Neue" panose="02000503000000020004" pitchFamily="2" charset="0"/>
              </a:rPr>
              <a:t>Reading list changes are communicated well in advance.</a:t>
            </a:r>
          </a:p>
          <a:p>
            <a:r>
              <a:rPr lang="en-GB" sz="1800" dirty="0">
                <a:latin typeface="Helvetica Neue" panose="02000503000000020004" pitchFamily="2" charset="0"/>
                <a:ea typeface="Helvetica Neue" panose="02000503000000020004" pitchFamily="2" charset="0"/>
                <a:cs typeface="Helvetica Neue" panose="02000503000000020004" pitchFamily="2" charset="0"/>
              </a:rPr>
              <a:t>Be sure to consult the reading list valid for the exam (year) which you are planning to take.</a:t>
            </a:r>
          </a:p>
          <a:p>
            <a:r>
              <a:rPr lang="en-GB" sz="1800" dirty="0">
                <a:latin typeface="Helvetica Neue" panose="02000503000000020004" pitchFamily="2" charset="0"/>
                <a:ea typeface="Helvetica Neue" panose="02000503000000020004" pitchFamily="2" charset="0"/>
                <a:cs typeface="Helvetica Neue" panose="02000503000000020004" pitchFamily="2" charset="0"/>
              </a:rPr>
              <a:t>Reading lists consist of</a:t>
            </a:r>
          </a:p>
          <a:p>
            <a:pPr lvl="1"/>
            <a:r>
              <a:rPr lang="en-GB" sz="1400" dirty="0">
                <a:latin typeface="Helvetica Neue" panose="02000503000000020004" pitchFamily="2" charset="0"/>
                <a:ea typeface="Helvetica Neue" panose="02000503000000020004" pitchFamily="2" charset="0"/>
                <a:cs typeface="Helvetica Neue" panose="02000503000000020004" pitchFamily="2" charset="0"/>
              </a:rPr>
              <a:t>main study text books</a:t>
            </a:r>
          </a:p>
          <a:p>
            <a:pPr lvl="1"/>
            <a:r>
              <a:rPr lang="en-GB" sz="1400" dirty="0">
                <a:latin typeface="Helvetica Neue" panose="02000503000000020004" pitchFamily="2" charset="0"/>
                <a:ea typeface="Helvetica Neue" panose="02000503000000020004" pitchFamily="2" charset="0"/>
                <a:cs typeface="Helvetica Neue" panose="02000503000000020004" pitchFamily="2" charset="0"/>
              </a:rPr>
              <a:t>text books recommended to revise basic knowledge</a:t>
            </a:r>
          </a:p>
          <a:p>
            <a:pPr lvl="1"/>
            <a:r>
              <a:rPr lang="en-GB" sz="1400" dirty="0">
                <a:latin typeface="Helvetica Neue" panose="02000503000000020004" pitchFamily="2" charset="0"/>
                <a:ea typeface="Helvetica Neue" panose="02000503000000020004" pitchFamily="2" charset="0"/>
                <a:cs typeface="Helvetica Neue" panose="02000503000000020004" pitchFamily="2" charset="0"/>
              </a:rPr>
              <a:t>further recommended text books which are considered useful sources, but not essential reading</a:t>
            </a:r>
          </a:p>
          <a:p>
            <a:pPr lvl="1"/>
            <a:r>
              <a:rPr lang="en-GB" sz="1400" dirty="0">
                <a:latin typeface="Helvetica Neue" panose="02000503000000020004" pitchFamily="2" charset="0"/>
                <a:ea typeface="Helvetica Neue" panose="02000503000000020004" pitchFamily="2" charset="0"/>
                <a:cs typeface="Helvetica Neue" panose="02000503000000020004" pitchFamily="2" charset="0"/>
              </a:rPr>
              <a:t>journals</a:t>
            </a:r>
          </a:p>
          <a:p>
            <a:pPr lvl="1"/>
            <a:endParaRPr lang="en-GB" sz="1400" dirty="0">
              <a:latin typeface="Helvetica Neue" panose="02000503000000020004" pitchFamily="2" charset="0"/>
              <a:ea typeface="Helvetica Neue" panose="02000503000000020004" pitchFamily="2" charset="0"/>
              <a:cs typeface="Helvetica Neue" panose="02000503000000020004" pitchFamily="2" charset="0"/>
            </a:endParaRPr>
          </a:p>
          <a:p>
            <a:endParaRPr lang="en-GB" sz="1800" dirty="0">
              <a:latin typeface="Helvetica Neue" panose="02000503000000020004" pitchFamily="2" charset="0"/>
              <a:ea typeface="Helvetica Neue" panose="02000503000000020004" pitchFamily="2" charset="0"/>
              <a:cs typeface="Helvetica Neue" panose="02000503000000020004" pitchFamily="2" charset="0"/>
            </a:endParaRPr>
          </a:p>
          <a:p>
            <a:endParaRPr lang="en-GB" dirty="0"/>
          </a:p>
          <a:p>
            <a:endParaRPr lang="en-GB" dirty="0"/>
          </a:p>
        </p:txBody>
      </p:sp>
    </p:spTree>
    <p:extLst>
      <p:ext uri="{BB962C8B-B14F-4D97-AF65-F5344CB8AC3E}">
        <p14:creationId xmlns:p14="http://schemas.microsoft.com/office/powerpoint/2010/main" val="8602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EEC84-9531-6B45-8FB3-7E4309BFE82B}"/>
              </a:ext>
            </a:extLst>
          </p:cNvPr>
          <p:cNvSpPr>
            <a:spLocks noGrp="1"/>
          </p:cNvSpPr>
          <p:nvPr>
            <p:ph type="title"/>
          </p:nvPr>
        </p:nvSpPr>
        <p:spPr/>
        <p:txBody>
          <a:bodyPr/>
          <a:lstStyle/>
          <a:p>
            <a:r>
              <a:rPr lang="de-DE" dirty="0">
                <a:latin typeface="Helvetica Neue" panose="02000503000000020004" pitchFamily="2" charset="0"/>
                <a:ea typeface="Helvetica Neue" panose="02000503000000020004" pitchFamily="2" charset="0"/>
                <a:cs typeface="Helvetica Neue" panose="02000503000000020004" pitchFamily="2" charset="0"/>
              </a:rPr>
              <a:t>The ECVS </a:t>
            </a:r>
            <a:r>
              <a:rPr lang="de-DE" dirty="0" err="1">
                <a:latin typeface="Helvetica Neue" panose="02000503000000020004" pitchFamily="2" charset="0"/>
                <a:ea typeface="Helvetica Neue" panose="02000503000000020004" pitchFamily="2" charset="0"/>
                <a:cs typeface="Helvetica Neue" panose="02000503000000020004" pitchFamily="2" charset="0"/>
              </a:rPr>
              <a:t>Exam</a:t>
            </a:r>
            <a:endParaRPr lang="de-DE"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platzhalter 2">
            <a:extLst>
              <a:ext uri="{FF2B5EF4-FFF2-40B4-BE49-F238E27FC236}">
                <a16:creationId xmlns:a16="http://schemas.microsoft.com/office/drawing/2014/main" id="{0570E8C8-56A2-6946-9C45-B8434994FE29}"/>
              </a:ext>
            </a:extLst>
          </p:cNvPr>
          <p:cNvSpPr>
            <a:spLocks noGrp="1"/>
          </p:cNvSpPr>
          <p:nvPr>
            <p:ph type="body" idx="1"/>
          </p:nvPr>
        </p:nvSpPr>
        <p:spPr/>
        <p:txBody>
          <a:bodyPr/>
          <a:lstStyle/>
          <a:p>
            <a:endParaRPr lang="de-DE" dirty="0"/>
          </a:p>
        </p:txBody>
      </p:sp>
      <p:pic>
        <p:nvPicPr>
          <p:cNvPr id="4" name="Grafik 3">
            <a:extLst>
              <a:ext uri="{FF2B5EF4-FFF2-40B4-BE49-F238E27FC236}">
                <a16:creationId xmlns:a16="http://schemas.microsoft.com/office/drawing/2014/main" id="{AC926BF6-DC67-5748-949D-37D4F5918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498" y="4589463"/>
            <a:ext cx="1505952" cy="1505952"/>
          </a:xfrm>
          <a:prstGeom prst="rect">
            <a:avLst/>
          </a:prstGeom>
        </p:spPr>
      </p:pic>
    </p:spTree>
    <p:extLst>
      <p:ext uri="{BB962C8B-B14F-4D97-AF65-F5344CB8AC3E}">
        <p14:creationId xmlns:p14="http://schemas.microsoft.com/office/powerpoint/2010/main" val="543638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Case Based Exam</a:t>
            </a:r>
          </a:p>
        </p:txBody>
      </p:sp>
      <p:sp>
        <p:nvSpPr>
          <p:cNvPr id="3" name="Content Placeholder 2"/>
          <p:cNvSpPr>
            <a:spLocks noGrp="1"/>
          </p:cNvSpPr>
          <p:nvPr>
            <p:ph idx="1"/>
          </p:nvPr>
        </p:nvSpPr>
        <p:spPr>
          <a:xfrm>
            <a:off x="838200" y="1531436"/>
            <a:ext cx="11097126" cy="5156444"/>
          </a:xfrm>
        </p:spPr>
        <p:txBody>
          <a:bodyPr vert="horz" lIns="91440" tIns="45720" rIns="91440" bIns="45720" rtlCol="0" anchor="t">
            <a:noAutofit/>
          </a:bodyPr>
          <a:lstStyle/>
          <a:p>
            <a:pPr marL="0" indent="0">
              <a:spcAft>
                <a:spcPts val="300"/>
              </a:spcAft>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AIM</a:t>
            </a:r>
            <a:r>
              <a:rPr lang="en-GB" sz="2000" dirty="0">
                <a:latin typeface="Helvetica Neue" panose="02000503000000020004" pitchFamily="2" charset="0"/>
                <a:ea typeface="Helvetica Neue" panose="02000503000000020004" pitchFamily="2" charset="0"/>
                <a:cs typeface="Helvetica Neue" panose="02000503000000020004" pitchFamily="2" charset="0"/>
              </a:rPr>
              <a:t>: 		To test whether a candidate can follow a case from start to finish, making 		sensible choices for the patient at each stage (prior to / during / after surgery).</a:t>
            </a:r>
          </a:p>
          <a:p>
            <a:pPr marL="0" indent="0">
              <a:spcAft>
                <a:spcPts val="300"/>
              </a:spcAft>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FORMAT</a:t>
            </a:r>
            <a:r>
              <a:rPr lang="en-GB" sz="2000" dirty="0">
                <a:latin typeface="Helvetica Neue" panose="02000503000000020004" pitchFamily="2" charset="0"/>
                <a:ea typeface="Helvetica Neue" panose="02000503000000020004" pitchFamily="2" charset="0"/>
                <a:cs typeface="Helvetica Neue" panose="02000503000000020004" pitchFamily="2" charset="0"/>
              </a:rPr>
              <a:t>: 	6 cases with 10 questions each (= 60 questions), delivered in 2 sessions</a:t>
            </a:r>
          </a:p>
          <a:p>
            <a:pPr marL="0" indent="0">
              <a:spcAft>
                <a:spcPts val="300"/>
              </a:spcAft>
              <a:buNone/>
            </a:pPr>
            <a:r>
              <a:rPr lang="en-GB" sz="2000" dirty="0">
                <a:latin typeface="Helvetica Neue"/>
                <a:ea typeface="Helvetica Neue" panose="02000503000000020004" pitchFamily="2" charset="0"/>
                <a:cs typeface="Helvetica Neue" panose="02000503000000020004" pitchFamily="2" charset="0"/>
              </a:rPr>
              <a:t>		SA: 3 soft tissue cases, 3 orthopaedic cases. Neurology may be included.</a:t>
            </a:r>
            <a:br>
              <a:rPr lang="en-GB" sz="2000" dirty="0">
                <a:latin typeface="Helvetica Neue" panose="02000503000000020004" pitchFamily="2" charset="0"/>
                <a:ea typeface="Helvetica Neue" panose="02000503000000020004" pitchFamily="2" charset="0"/>
                <a:cs typeface="Helvetica Neue" panose="02000503000000020004" pitchFamily="2" charset="0"/>
              </a:rPr>
            </a:br>
            <a:r>
              <a:rPr lang="en-GB" sz="2000" dirty="0">
                <a:latin typeface="Helvetica Neue"/>
                <a:ea typeface="Helvetica Neue" panose="02000503000000020004" pitchFamily="2" charset="0"/>
                <a:cs typeface="Helvetica Neue" panose="02000503000000020004" pitchFamily="2" charset="0"/>
              </a:rPr>
              <a:t>		LA: 3 soft tissue and 3 orthopaedic cases, of which 1 or 2 are food animal cases</a:t>
            </a:r>
          </a:p>
          <a:p>
            <a:pPr marL="0" indent="0">
              <a:spcAft>
                <a:spcPts val="300"/>
              </a:spcAft>
              <a:buNone/>
            </a:pPr>
            <a:r>
              <a:rPr lang="en-GB" sz="2000" dirty="0">
                <a:latin typeface="Helvetica Neue" panose="02000503000000020004" pitchFamily="2" charset="0"/>
                <a:ea typeface="Helvetica Neue" panose="02000503000000020004" pitchFamily="2" charset="0"/>
                <a:cs typeface="Helvetica Neue" panose="02000503000000020004" pitchFamily="2" charset="0"/>
              </a:rPr>
              <a:t>		Radiological images, laboratory findings and intra-operative photographs 		may be provided for your information.</a:t>
            </a:r>
          </a:p>
          <a:p>
            <a:pPr marL="0" indent="0">
              <a:spcAft>
                <a:spcPts val="300"/>
              </a:spcAft>
              <a:buNone/>
            </a:pPr>
            <a:r>
              <a:rPr lang="en-GB" sz="2000" dirty="0">
                <a:latin typeface="Helvetica Neue" panose="02000503000000020004" pitchFamily="2" charset="0"/>
                <a:ea typeface="Helvetica Neue" panose="02000503000000020004" pitchFamily="2" charset="0"/>
                <a:cs typeface="Helvetica Neue" panose="02000503000000020004" pitchFamily="2" charset="0"/>
              </a:rPr>
              <a:t>		Candidates are free to start the cases in their own preferred order. A case can 		be stopped at any time and returned to later. </a:t>
            </a:r>
            <a:r>
              <a:rPr lang="en-GB" sz="2000" i="1" dirty="0">
                <a:latin typeface="Helvetica Neue" panose="02000503000000020004" pitchFamily="2" charset="0"/>
                <a:ea typeface="Helvetica Neue" panose="02000503000000020004" pitchFamily="2" charset="0"/>
                <a:cs typeface="Helvetica Neue" panose="02000503000000020004" pitchFamily="2" charset="0"/>
              </a:rPr>
              <a:t>Candidates are responsible for 		their own time management!</a:t>
            </a:r>
            <a:br>
              <a:rPr lang="en-GB" sz="2000" dirty="0">
                <a:latin typeface="Helvetica Neue" panose="02000503000000020004" pitchFamily="2" charset="0"/>
                <a:ea typeface="Helvetica Neue" panose="02000503000000020004" pitchFamily="2" charset="0"/>
                <a:cs typeface="Helvetica Neue" panose="02000503000000020004" pitchFamily="2" charset="0"/>
              </a:rPr>
            </a:br>
            <a:r>
              <a:rPr lang="en-GB" sz="2000" dirty="0">
                <a:latin typeface="Helvetica Neue" panose="02000503000000020004" pitchFamily="2" charset="0"/>
                <a:ea typeface="Helvetica Neue" panose="02000503000000020004" pitchFamily="2" charset="0"/>
                <a:cs typeface="Helvetica Neue" panose="02000503000000020004" pitchFamily="2" charset="0"/>
              </a:rPr>
              <a:t>		</a:t>
            </a: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NB: </a:t>
            </a:r>
            <a:r>
              <a:rPr lang="en-GB" sz="2000" dirty="0">
                <a:latin typeface="Helvetica Neue" panose="02000503000000020004" pitchFamily="2" charset="0"/>
                <a:ea typeface="Helvetica Neue" panose="02000503000000020004" pitchFamily="2" charset="0"/>
                <a:cs typeface="Helvetica Neue" panose="02000503000000020004" pitchFamily="2" charset="0"/>
              </a:rPr>
              <a:t>You can only see the next question in a case, not beyond that. To move 		through the case, a question needs to be answered and the answer 			saved in order to be able to move on. All answers are final once saved and 		cannot be edited later as new information will be given as the case progresses.</a:t>
            </a:r>
          </a:p>
          <a:p>
            <a:pPr marL="0" indent="0">
              <a:spcAft>
                <a:spcPts val="300"/>
              </a:spcAft>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DURATION</a:t>
            </a:r>
            <a:r>
              <a:rPr lang="en-GB" sz="2000" dirty="0">
                <a:latin typeface="Helvetica Neue" panose="02000503000000020004" pitchFamily="2" charset="0"/>
                <a:ea typeface="Helvetica Neue" panose="02000503000000020004" pitchFamily="2" charset="0"/>
                <a:cs typeface="Helvetica Neue" panose="02000503000000020004" pitchFamily="2" charset="0"/>
              </a:rPr>
              <a:t>:	Two 2-hour exam sessions, separated by a 30 minute break.</a:t>
            </a:r>
          </a:p>
        </p:txBody>
      </p:sp>
    </p:spTree>
    <p:extLst>
      <p:ext uri="{BB962C8B-B14F-4D97-AF65-F5344CB8AC3E}">
        <p14:creationId xmlns:p14="http://schemas.microsoft.com/office/powerpoint/2010/main" val="1302741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Helvetica Neue" panose="02000503000000020004" pitchFamily="2" charset="0"/>
                <a:ea typeface="Helvetica Neue" panose="02000503000000020004" pitchFamily="2" charset="0"/>
                <a:cs typeface="Helvetica Neue" panose="02000503000000020004" pitchFamily="2" charset="0"/>
              </a:rPr>
              <a:t>Practical Exam</a:t>
            </a:r>
          </a:p>
        </p:txBody>
      </p:sp>
      <p:sp>
        <p:nvSpPr>
          <p:cNvPr id="3" name="Content Placeholder 2"/>
          <p:cNvSpPr>
            <a:spLocks noGrp="1"/>
          </p:cNvSpPr>
          <p:nvPr>
            <p:ph idx="1"/>
          </p:nvPr>
        </p:nvSpPr>
        <p:spPr>
          <a:xfrm>
            <a:off x="838800" y="1529999"/>
            <a:ext cx="10868400" cy="4817637"/>
          </a:xfrm>
        </p:spPr>
        <p:txBody>
          <a:bodyPr>
            <a:noAutofit/>
          </a:bodyPr>
          <a:lstStyle/>
          <a:p>
            <a:pPr marL="0" indent="0">
              <a:spcBef>
                <a:spcPts val="2200"/>
              </a:spcBef>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AIM</a:t>
            </a:r>
            <a:r>
              <a:rPr lang="en-GB" sz="2000" dirty="0">
                <a:latin typeface="Helvetica Neue" panose="02000503000000020004" pitchFamily="2" charset="0"/>
                <a:ea typeface="Helvetica Neue" panose="02000503000000020004" pitchFamily="2" charset="0"/>
                <a:cs typeface="Helvetica Neue" panose="02000503000000020004" pitchFamily="2" charset="0"/>
              </a:rPr>
              <a:t>: 		To test interpretation and recognition skills</a:t>
            </a:r>
          </a:p>
          <a:p>
            <a:pPr marL="0" indent="0">
              <a:spcBef>
                <a:spcPts val="2200"/>
              </a:spcBef>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FORMAT</a:t>
            </a:r>
            <a:r>
              <a:rPr lang="en-GB" sz="2000" dirty="0">
                <a:latin typeface="Helvetica Neue" panose="02000503000000020004" pitchFamily="2" charset="0"/>
                <a:ea typeface="Helvetica Neue" panose="02000503000000020004" pitchFamily="2" charset="0"/>
                <a:cs typeface="Helvetica Neue" panose="02000503000000020004" pitchFamily="2" charset="0"/>
              </a:rPr>
              <a:t>:	20 scenarios with 3 questions each (= 60 questions), delivered in 2 sessions</a:t>
            </a:r>
            <a:br>
              <a:rPr lang="en-GB" sz="2000" dirty="0">
                <a:latin typeface="Helvetica Neue" panose="02000503000000020004" pitchFamily="2" charset="0"/>
                <a:ea typeface="Helvetica Neue" panose="02000503000000020004" pitchFamily="2" charset="0"/>
                <a:cs typeface="Helvetica Neue" panose="02000503000000020004" pitchFamily="2" charset="0"/>
              </a:rPr>
            </a:br>
            <a:r>
              <a:rPr lang="en-GB" sz="2000" dirty="0">
                <a:latin typeface="Helvetica Neue" panose="02000503000000020004" pitchFamily="2" charset="0"/>
                <a:ea typeface="Helvetica Neue" panose="02000503000000020004" pitchFamily="2" charset="0"/>
                <a:cs typeface="Helvetica Neue" panose="02000503000000020004" pitchFamily="2" charset="0"/>
              </a:rPr>
              <a:t>		</a:t>
            </a:r>
            <a:r>
              <a:rPr lang="en-GB" sz="1500" dirty="0">
                <a:latin typeface="Helvetica Neue" panose="02000503000000020004" pitchFamily="2" charset="0"/>
                <a:ea typeface="Helvetica Neue" panose="02000503000000020004" pitchFamily="2" charset="0"/>
                <a:cs typeface="Helvetica Neue" panose="02000503000000020004" pitchFamily="2" charset="0"/>
              </a:rPr>
              <a:t>occasionally, a scenario may have 2 or 4 questions, but the total remains 60</a:t>
            </a:r>
          </a:p>
          <a:p>
            <a:pPr marL="0" indent="0">
              <a:spcBef>
                <a:spcPts val="2200"/>
              </a:spcBef>
              <a:buNone/>
            </a:pPr>
            <a:r>
              <a:rPr lang="en-GB" sz="2000" dirty="0">
                <a:latin typeface="Helvetica Neue" panose="02000503000000020004" pitchFamily="2" charset="0"/>
                <a:ea typeface="Helvetica Neue" panose="02000503000000020004" pitchFamily="2" charset="0"/>
                <a:cs typeface="Helvetica Neue" panose="02000503000000020004" pitchFamily="2" charset="0"/>
              </a:rPr>
              <a:t>		SA: 10 soft tissue, 10 orthopaedic including some neurology scenarios</a:t>
            </a:r>
            <a:br>
              <a:rPr lang="en-GB" sz="2000" dirty="0">
                <a:latin typeface="Helvetica Neue" panose="02000503000000020004" pitchFamily="2" charset="0"/>
                <a:ea typeface="Helvetica Neue" panose="02000503000000020004" pitchFamily="2" charset="0"/>
                <a:cs typeface="Helvetica Neue" panose="02000503000000020004" pitchFamily="2" charset="0"/>
              </a:rPr>
            </a:br>
            <a:r>
              <a:rPr lang="en-GB" sz="2000" dirty="0">
                <a:latin typeface="Helvetica Neue" panose="02000503000000020004" pitchFamily="2" charset="0"/>
                <a:ea typeface="Helvetica Neue" panose="02000503000000020004" pitchFamily="2" charset="0"/>
                <a:cs typeface="Helvetica Neue" panose="02000503000000020004" pitchFamily="2" charset="0"/>
              </a:rPr>
              <a:t>		LA: 7 orthopaedic, 4 alimentary, 3 respiratory, 3 urogenital, 1 special senses,</a:t>
            </a:r>
            <a:br>
              <a:rPr lang="en-GB" sz="2000" dirty="0">
                <a:latin typeface="Helvetica Neue" panose="02000503000000020004" pitchFamily="2" charset="0"/>
                <a:ea typeface="Helvetica Neue" panose="02000503000000020004" pitchFamily="2" charset="0"/>
                <a:cs typeface="Helvetica Neue" panose="02000503000000020004" pitchFamily="2" charset="0"/>
              </a:rPr>
            </a:br>
            <a:r>
              <a:rPr lang="en-GB" sz="2000" dirty="0">
                <a:latin typeface="Helvetica Neue" panose="02000503000000020004" pitchFamily="2" charset="0"/>
                <a:ea typeface="Helvetica Neue" panose="02000503000000020004" pitchFamily="2" charset="0"/>
                <a:cs typeface="Helvetica Neue" panose="02000503000000020004" pitchFamily="2" charset="0"/>
              </a:rPr>
              <a:t>		1 integument, 1 instrument of which 4 will be food animal scenarios</a:t>
            </a:r>
          </a:p>
          <a:p>
            <a:pPr marL="0" indent="0">
              <a:spcBef>
                <a:spcPts val="2200"/>
              </a:spcBef>
              <a:buNone/>
            </a:pPr>
            <a:r>
              <a:rPr lang="en-GB" sz="2000" dirty="0">
                <a:latin typeface="Helvetica Neue" panose="02000503000000020004" pitchFamily="2" charset="0"/>
                <a:ea typeface="Helvetica Neue" panose="02000503000000020004" pitchFamily="2" charset="0"/>
                <a:cs typeface="Helvetica Neue" panose="02000503000000020004" pitchFamily="2" charset="0"/>
              </a:rPr>
              <a:t>		Videos, radiological images, intra-operative photographs or laboratory data 		may be provided to augment the scenario.</a:t>
            </a:r>
          </a:p>
          <a:p>
            <a:pPr marL="0" indent="0">
              <a:spcBef>
                <a:spcPts val="2200"/>
              </a:spcBef>
              <a:buNone/>
            </a:pPr>
            <a:r>
              <a:rPr lang="en-GB" sz="2000" dirty="0">
                <a:latin typeface="Helvetica Neue" panose="02000503000000020004" pitchFamily="2" charset="0"/>
                <a:ea typeface="Helvetica Neue" panose="02000503000000020004" pitchFamily="2" charset="0"/>
                <a:cs typeface="Helvetica Neue" panose="02000503000000020004" pitchFamily="2" charset="0"/>
              </a:rPr>
              <a:t>		Candidates can navigate through the scenarios in one session entirely freely. 		All questions can be viewed from the beginning and started, stopped, 			returned to in any order at any time. Answers can be edited until the end of 		the session. </a:t>
            </a:r>
            <a:r>
              <a:rPr lang="en-GB" sz="2000" i="1" dirty="0">
                <a:latin typeface="Helvetica Neue" panose="02000503000000020004" pitchFamily="2" charset="0"/>
                <a:ea typeface="Helvetica Neue" panose="02000503000000020004" pitchFamily="2" charset="0"/>
                <a:cs typeface="Helvetica Neue" panose="02000503000000020004" pitchFamily="2" charset="0"/>
              </a:rPr>
              <a:t>Candidates are responsible for their own time management!</a:t>
            </a:r>
            <a:endParaRPr lang="en-GB" sz="2000" dirty="0">
              <a:latin typeface="Helvetica Neue" panose="02000503000000020004" pitchFamily="2" charset="0"/>
              <a:ea typeface="Helvetica Neue" panose="02000503000000020004" pitchFamily="2" charset="0"/>
              <a:cs typeface="Helvetica Neue" panose="02000503000000020004" pitchFamily="2" charset="0"/>
            </a:endParaRPr>
          </a:p>
          <a:p>
            <a:pPr marL="0" indent="0">
              <a:spcBef>
                <a:spcPts val="2200"/>
              </a:spcBef>
              <a:buNone/>
            </a:pPr>
            <a:r>
              <a:rPr lang="en-GB" sz="2000" dirty="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DURATION</a:t>
            </a:r>
            <a:r>
              <a:rPr lang="en-GB" sz="2000" dirty="0">
                <a:latin typeface="Helvetica Neue" panose="02000503000000020004" pitchFamily="2" charset="0"/>
                <a:ea typeface="Helvetica Neue" panose="02000503000000020004" pitchFamily="2" charset="0"/>
                <a:cs typeface="Helvetica Neue" panose="02000503000000020004" pitchFamily="2" charset="0"/>
              </a:rPr>
              <a:t>:	Two 2-hour sessions with a short comfort break between</a:t>
            </a:r>
          </a:p>
        </p:txBody>
      </p:sp>
    </p:spTree>
    <p:extLst>
      <p:ext uri="{BB962C8B-B14F-4D97-AF65-F5344CB8AC3E}">
        <p14:creationId xmlns:p14="http://schemas.microsoft.com/office/powerpoint/2010/main" val="87135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3665</Words>
  <Application>Microsoft Macintosh PowerPoint</Application>
  <PresentationFormat>Breitbild</PresentationFormat>
  <Paragraphs>262</Paragraphs>
  <Slides>51</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51</vt:i4>
      </vt:variant>
    </vt:vector>
  </HeadingPairs>
  <TitlesOfParts>
    <vt:vector size="59" baseType="lpstr">
      <vt:lpstr>Arial</vt:lpstr>
      <vt:lpstr>Calibri</vt:lpstr>
      <vt:lpstr>Calibri Light</vt:lpstr>
      <vt:lpstr>Courier New</vt:lpstr>
      <vt:lpstr>Helvetica Neue</vt:lpstr>
      <vt:lpstr>Helvetica Neue Medium</vt:lpstr>
      <vt:lpstr>Wingdings</vt:lpstr>
      <vt:lpstr>Office Theme</vt:lpstr>
      <vt:lpstr>Guide to the ECVS Board Examination</vt:lpstr>
      <vt:lpstr>Introduction</vt:lpstr>
      <vt:lpstr>Overview</vt:lpstr>
      <vt:lpstr>Resources</vt:lpstr>
      <vt:lpstr>Examination Guide: read carefully! </vt:lpstr>
      <vt:lpstr>Reading Lists</vt:lpstr>
      <vt:lpstr>The ECVS Exam</vt:lpstr>
      <vt:lpstr>Case Based Exam</vt:lpstr>
      <vt:lpstr>Practical Exam</vt:lpstr>
      <vt:lpstr>Multiple Choice Questions (MCQ) Exam</vt:lpstr>
      <vt:lpstr>Preparing for and sitting the ECVS Exam</vt:lpstr>
      <vt:lpstr>Before the Exam</vt:lpstr>
      <vt:lpstr>Before the Exam</vt:lpstr>
      <vt:lpstr>Exam Technique</vt:lpstr>
      <vt:lpstr>Exam Technique</vt:lpstr>
      <vt:lpstr>Exam Technique</vt:lpstr>
      <vt:lpstr>PowerPoint-Präsentation</vt:lpstr>
      <vt:lpstr>PowerPoint-Präsentation</vt:lpstr>
      <vt:lpstr>PowerPoint-Präsentation</vt:lpstr>
      <vt:lpstr>PowerPoint-Präsentation</vt:lpstr>
      <vt:lpstr>Time-Keeping</vt:lpstr>
      <vt:lpstr>Marking and Pass Score Setting</vt:lpstr>
      <vt:lpstr>How the Exam is marked:</vt:lpstr>
      <vt:lpstr>Case-based and Practical Exam</vt:lpstr>
      <vt:lpstr>Case-based and Practical Exam</vt:lpstr>
      <vt:lpstr>Case-based and Practical Exam</vt:lpstr>
      <vt:lpstr>Case-based and Practical Exam</vt:lpstr>
      <vt:lpstr>Case-based and Practical Exam</vt:lpstr>
      <vt:lpstr>MCQ Exam</vt:lpstr>
      <vt:lpstr>Exam Platform Q-Examiner</vt:lpstr>
      <vt:lpstr>Navigation – logging on</vt:lpstr>
      <vt:lpstr>Navigation – logging on</vt:lpstr>
      <vt:lpstr>Navigation – logging on</vt:lpstr>
      <vt:lpstr>Navigating the  Case-Based examination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Differences in the Practical Examination</vt:lpstr>
      <vt:lpstr>Housekeeping</vt:lpstr>
      <vt:lpstr>Housekeeping: Keyboards</vt:lpstr>
      <vt:lpstr>Housekeeping: Unethical Behaviour </vt:lpstr>
      <vt:lpstr>Housekeeping: During the Exam</vt:lpstr>
      <vt:lpstr>Housekeeping: During the Exam</vt:lpstr>
      <vt:lpstr>Housekeeping: During the exam</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Hattersley</dc:creator>
  <cp:lastModifiedBy>Wiebke Schmidt-Reyer</cp:lastModifiedBy>
  <cp:revision>246</cp:revision>
  <cp:lastPrinted>2020-08-27T09:03:23Z</cp:lastPrinted>
  <dcterms:created xsi:type="dcterms:W3CDTF">2020-04-29T12:11:12Z</dcterms:created>
  <dcterms:modified xsi:type="dcterms:W3CDTF">2023-01-09T11:53:31Z</dcterms:modified>
</cp:coreProperties>
</file>