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8" r:id="rId1"/>
  </p:sldMasterIdLst>
  <p:notesMasterIdLst>
    <p:notesMasterId r:id="rId26"/>
  </p:notesMasterIdLst>
  <p:sldIdLst>
    <p:sldId id="289" r:id="rId2"/>
    <p:sldId id="260" r:id="rId3"/>
    <p:sldId id="261" r:id="rId4"/>
    <p:sldId id="262" r:id="rId5"/>
    <p:sldId id="293" r:id="rId6"/>
    <p:sldId id="290" r:id="rId7"/>
    <p:sldId id="265" r:id="rId8"/>
    <p:sldId id="282" r:id="rId9"/>
    <p:sldId id="285" r:id="rId10"/>
    <p:sldId id="294" r:id="rId11"/>
    <p:sldId id="298" r:id="rId12"/>
    <p:sldId id="296" r:id="rId13"/>
    <p:sldId id="299" r:id="rId14"/>
    <p:sldId id="301" r:id="rId15"/>
    <p:sldId id="295" r:id="rId16"/>
    <p:sldId id="303" r:id="rId17"/>
    <p:sldId id="304" r:id="rId18"/>
    <p:sldId id="305" r:id="rId19"/>
    <p:sldId id="306" r:id="rId20"/>
    <p:sldId id="302" r:id="rId21"/>
    <p:sldId id="308" r:id="rId22"/>
    <p:sldId id="307" r:id="rId23"/>
    <p:sldId id="310" r:id="rId24"/>
    <p:sldId id="258" r:id="rId2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1" autoAdjust="0"/>
    <p:restoredTop sz="93750"/>
  </p:normalViewPr>
  <p:slideViewPr>
    <p:cSldViewPr snapToGrid="0" snapToObjects="1">
      <p:cViewPr varScale="1">
        <p:scale>
          <a:sx n="95" d="100"/>
          <a:sy n="95" d="100"/>
        </p:scale>
        <p:origin x="174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8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8DF80-1685-5143-876A-F6071D2AA160}" type="datetimeFigureOut">
              <a:rPr lang="en-US" smtClean="0"/>
              <a:t>7/12/18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C06BC-3A8D-A24E-AE15-D75491F568C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41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C06BC-3A8D-A24E-AE15-D75491F568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84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Accessed via Your ECVS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F142B-1EBD-42C1-9D3E-7506C8EB8A8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290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Home page with access to current and previous evaluations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F142B-1EBD-42C1-9D3E-7506C8EB8A8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953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E65C-B1A0-8144-AD03-40E4F45B05E4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6601-5E6D-2844-9DE5-1C9D1ACC2D3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E65C-B1A0-8144-AD03-40E4F45B05E4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6601-5E6D-2844-9DE5-1C9D1ACC2D3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E65C-B1A0-8144-AD03-40E4F45B05E4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6601-5E6D-2844-9DE5-1C9D1ACC2D3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E65C-B1A0-8144-AD03-40E4F45B05E4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6601-5E6D-2844-9DE5-1C9D1ACC2D3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E65C-B1A0-8144-AD03-40E4F45B05E4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6601-5E6D-2844-9DE5-1C9D1ACC2D3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E65C-B1A0-8144-AD03-40E4F45B05E4}" type="datetimeFigureOut">
              <a:rPr lang="en-US" smtClean="0"/>
              <a:t>7/12/18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6601-5E6D-2844-9DE5-1C9D1ACC2D3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E65C-B1A0-8144-AD03-40E4F45B05E4}" type="datetimeFigureOut">
              <a:rPr lang="en-US" smtClean="0"/>
              <a:t>7/12/18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6601-5E6D-2844-9DE5-1C9D1ACC2D3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E65C-B1A0-8144-AD03-40E4F45B05E4}" type="datetimeFigureOut">
              <a:rPr lang="en-US" smtClean="0"/>
              <a:t>7/12/18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6601-5E6D-2844-9DE5-1C9D1ACC2D3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E65C-B1A0-8144-AD03-40E4F45B05E4}" type="datetimeFigureOut">
              <a:rPr lang="en-US" smtClean="0"/>
              <a:t>7/12/18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6601-5E6D-2844-9DE5-1C9D1ACC2D3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E65C-B1A0-8144-AD03-40E4F45B05E4}" type="datetimeFigureOut">
              <a:rPr lang="en-US" smtClean="0"/>
              <a:t>7/12/18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6601-5E6D-2844-9DE5-1C9D1ACC2D3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E65C-B1A0-8144-AD03-40E4F45B05E4}" type="datetimeFigureOut">
              <a:rPr lang="en-US" smtClean="0"/>
              <a:t>7/12/18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6601-5E6D-2844-9DE5-1C9D1ACC2D30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7E65C-B1A0-8144-AD03-40E4F45B05E4}" type="datetimeFigureOut">
              <a:rPr lang="en-US" smtClean="0"/>
              <a:t>7/12/18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B6601-5E6D-2844-9DE5-1C9D1ACC2D3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5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redentials@ecvs.or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2.jpg"/><Relationship Id="rId7" Type="http://schemas.openxmlformats.org/officeDocument/2006/relationships/image" Target="../media/image6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571532"/>
            <a:ext cx="7886700" cy="1325563"/>
          </a:xfrm>
        </p:spPr>
        <p:txBody>
          <a:bodyPr/>
          <a:lstStyle/>
          <a:p>
            <a:r>
              <a:rPr lang="en-US" dirty="0"/>
              <a:t>Report from the </a:t>
            </a:r>
            <a:br>
              <a:rPr lang="en-US" dirty="0"/>
            </a:br>
            <a:r>
              <a:rPr lang="en-US" dirty="0"/>
              <a:t>Credentials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950" y="3720034"/>
            <a:ext cx="5949950" cy="4556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Markus Wilke</a:t>
            </a:r>
          </a:p>
          <a:p>
            <a:pPr marL="0" indent="0">
              <a:buNone/>
            </a:pPr>
            <a:r>
              <a:rPr lang="en-US" sz="2400" dirty="0"/>
              <a:t>Chair Credentials Committee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660432"/>
            <a:ext cx="1868424" cy="1865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06" y="5207977"/>
            <a:ext cx="6082844" cy="110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30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94" y="814500"/>
            <a:ext cx="5582856" cy="1169944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ECVS </a:t>
            </a:r>
            <a:r>
              <a:rPr lang="en-GB" b="1"/>
              <a:t>Evaluation Platform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43" y="2337128"/>
            <a:ext cx="7950971" cy="3791823"/>
          </a:xfrm>
        </p:spPr>
        <p:txBody>
          <a:bodyPr>
            <a:noAutofit/>
          </a:bodyPr>
          <a:lstStyle/>
          <a:p>
            <a:r>
              <a:rPr lang="en-GB" sz="2400" dirty="0"/>
              <a:t>Replace the current Reporting and Credentials platforms</a:t>
            </a:r>
          </a:p>
          <a:p>
            <a:r>
              <a:rPr lang="en-GB" sz="2400" dirty="0"/>
              <a:t>Web access via </a:t>
            </a:r>
            <a:r>
              <a:rPr lang="en-GB" sz="2400" i="1" dirty="0"/>
              <a:t>Your ECVS </a:t>
            </a:r>
          </a:p>
          <a:p>
            <a:r>
              <a:rPr lang="de-DE" sz="2400" dirty="0" err="1"/>
              <a:t>Eliminate</a:t>
            </a:r>
            <a:r>
              <a:rPr lang="de-DE" sz="2400" dirty="0"/>
              <a:t> high </a:t>
            </a:r>
            <a:r>
              <a:rPr lang="de-DE" sz="2400" dirty="0" err="1"/>
              <a:t>number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en-GB" sz="2400" dirty="0"/>
              <a:t>formal mistakes</a:t>
            </a:r>
          </a:p>
          <a:p>
            <a:pPr>
              <a:lnSpc>
                <a:spcPct val="120000"/>
              </a:lnSpc>
            </a:pPr>
            <a:r>
              <a:rPr lang="en-GB" sz="2400" dirty="0"/>
              <a:t>Save time: Residents - Supervisors - CC</a:t>
            </a:r>
          </a:p>
          <a:p>
            <a:pPr>
              <a:lnSpc>
                <a:spcPct val="120000"/>
              </a:lnSpc>
            </a:pPr>
            <a:r>
              <a:rPr lang="en-GB" sz="2400" dirty="0"/>
              <a:t>Allow statistical analysis of data:</a:t>
            </a:r>
            <a:br>
              <a:rPr lang="en-GB" sz="2400" dirty="0"/>
            </a:br>
            <a:r>
              <a:rPr lang="en-US" sz="2400" dirty="0"/>
              <a:t>Percentage and diversity of specialist procedures</a:t>
            </a:r>
            <a:br>
              <a:rPr lang="en-US" sz="2400" dirty="0"/>
            </a:br>
            <a:r>
              <a:rPr lang="en-US" sz="2400" dirty="0"/>
              <a:t>Total </a:t>
            </a:r>
            <a:r>
              <a:rPr lang="en-US" sz="2400" dirty="0" err="1"/>
              <a:t>Programme</a:t>
            </a:r>
            <a:r>
              <a:rPr lang="en-US" sz="2400" dirty="0"/>
              <a:t> case load over the years</a:t>
            </a:r>
            <a:br>
              <a:rPr lang="en-US" sz="2400" dirty="0"/>
            </a:br>
            <a:r>
              <a:rPr lang="en-US" sz="2400" dirty="0"/>
              <a:t>Allow suggestions for external rotations and/or CE courses</a:t>
            </a:r>
            <a:br>
              <a:rPr lang="en-US" sz="2400" dirty="0"/>
            </a:br>
            <a:r>
              <a:rPr lang="en-US" sz="2400" dirty="0"/>
              <a:t>Correlate Training Situation with Performance in Board Exam</a:t>
            </a:r>
            <a:br>
              <a:rPr lang="en-GB" sz="2400" dirty="0"/>
            </a:b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41" y="453433"/>
            <a:ext cx="852147" cy="8521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312" y="1502646"/>
            <a:ext cx="2083059" cy="63741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409" y="2911152"/>
            <a:ext cx="4429395" cy="341486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018431" y="5696145"/>
            <a:ext cx="1085009" cy="785490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3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186915-4C5B-42A0-A738-587E253CA729}"/>
              </a:ext>
            </a:extLst>
          </p:cNvPr>
          <p:cNvSpPr txBox="1"/>
          <p:nvPr/>
        </p:nvSpPr>
        <p:spPr>
          <a:xfrm>
            <a:off x="1" y="1209118"/>
            <a:ext cx="91439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dirty="0"/>
              <a:t>Resident, Supervisor and Committee access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3C1DA0-B239-4C3D-80F4-31D36F07C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95" y="1872028"/>
            <a:ext cx="3911585" cy="22112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0625EE-1EE3-4F48-9F8F-E1ECAF1A1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062" y="2449326"/>
            <a:ext cx="3911585" cy="22112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73098E-C498-4DFB-991D-5170B137B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8723" y="3088016"/>
            <a:ext cx="3911585" cy="22112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0FF6D4-7F3C-4FD4-86DC-83DF09EC1637}"/>
              </a:ext>
            </a:extLst>
          </p:cNvPr>
          <p:cNvSpPr txBox="1"/>
          <p:nvPr/>
        </p:nvSpPr>
        <p:spPr>
          <a:xfrm>
            <a:off x="249503" y="4206559"/>
            <a:ext cx="20136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/>
              <a:t>Resident</a:t>
            </a:r>
            <a:r>
              <a:rPr lang="en-GB" sz="1500" dirty="0"/>
              <a:t> enters information over 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989D58-AFDE-4AD2-BF14-D795967C7363}"/>
              </a:ext>
            </a:extLst>
          </p:cNvPr>
          <p:cNvSpPr txBox="1"/>
          <p:nvPr/>
        </p:nvSpPr>
        <p:spPr>
          <a:xfrm>
            <a:off x="2435230" y="4784143"/>
            <a:ext cx="24734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/>
              <a:t>Supervisor</a:t>
            </a:r>
            <a:r>
              <a:rPr lang="en-GB" sz="1500" dirty="0"/>
              <a:t> approves content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DC97EC-33F2-45E0-882F-797848C917E4}"/>
              </a:ext>
            </a:extLst>
          </p:cNvPr>
          <p:cNvSpPr txBox="1"/>
          <p:nvPr/>
        </p:nvSpPr>
        <p:spPr>
          <a:xfrm>
            <a:off x="4850890" y="5361441"/>
            <a:ext cx="30568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/>
              <a:t>Committee</a:t>
            </a:r>
            <a:r>
              <a:rPr lang="en-GB" sz="1500" dirty="0"/>
              <a:t> </a:t>
            </a:r>
            <a:r>
              <a:rPr lang="en-GB" sz="1500" b="1" dirty="0"/>
              <a:t>member</a:t>
            </a:r>
            <a:r>
              <a:rPr lang="en-GB" sz="1500" dirty="0"/>
              <a:t> accepts/rejects</a:t>
            </a:r>
          </a:p>
        </p:txBody>
      </p:sp>
    </p:spTree>
    <p:extLst>
      <p:ext uri="{BB962C8B-B14F-4D97-AF65-F5344CB8AC3E}">
        <p14:creationId xmlns:p14="http://schemas.microsoft.com/office/powerpoint/2010/main" val="949248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06" y="1026062"/>
            <a:ext cx="7436385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3255" y="273331"/>
            <a:ext cx="36992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/>
              <a:t>Evaluation workflow</a:t>
            </a:r>
          </a:p>
        </p:txBody>
      </p:sp>
    </p:spTree>
    <p:extLst>
      <p:ext uri="{BB962C8B-B14F-4D97-AF65-F5344CB8AC3E}">
        <p14:creationId xmlns:p14="http://schemas.microsoft.com/office/powerpoint/2010/main" val="1194795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46B518-7318-44EA-ACEE-1B873F904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2385"/>
            <a:ext cx="9144000" cy="487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2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55653F-03D7-488C-BA85-F171438B0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3" y="857250"/>
            <a:ext cx="90984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40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966" y="968368"/>
            <a:ext cx="5441451" cy="1618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360" y="2660323"/>
            <a:ext cx="6190862" cy="33404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8904" y="1368101"/>
            <a:ext cx="18684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50" dirty="0"/>
              <a:t>7 different types of evaluation (A-G)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900" y="3665764"/>
            <a:ext cx="186845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50" dirty="0"/>
              <a:t>Each evaluation consists of </a:t>
            </a:r>
          </a:p>
          <a:p>
            <a:r>
              <a:rPr lang="en-GB" sz="1650" dirty="0"/>
              <a:t>multiple items</a:t>
            </a:r>
          </a:p>
        </p:txBody>
      </p:sp>
    </p:spTree>
    <p:extLst>
      <p:ext uri="{BB962C8B-B14F-4D97-AF65-F5344CB8AC3E}">
        <p14:creationId xmlns:p14="http://schemas.microsoft.com/office/powerpoint/2010/main" val="1573469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14716C-44BD-42D0-8F0E-B7A218718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3" y="857250"/>
            <a:ext cx="90984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14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85D4E8-9AAD-4E8B-B844-ABC1F66C5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3" y="857250"/>
            <a:ext cx="90984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54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4278DA-83E1-4B1A-88D6-3EB8A515D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3" y="857250"/>
            <a:ext cx="9098435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90D410-4BF5-464C-A37C-0819EAFCE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83" y="971550"/>
            <a:ext cx="90984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59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ED7DC9-7CF6-4BC8-9924-C6C125E11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3" y="857250"/>
            <a:ext cx="90984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07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13451" y="148338"/>
            <a:ext cx="7449496" cy="977320"/>
          </a:xfrm>
        </p:spPr>
        <p:txBody>
          <a:bodyPr>
            <a:normAutofit/>
          </a:bodyPr>
          <a:lstStyle/>
          <a:p>
            <a:pPr lvl="0"/>
            <a:r>
              <a:rPr lang="de-DE" sz="4000" dirty="0"/>
              <a:t>Who </a:t>
            </a:r>
            <a:r>
              <a:rPr lang="de-DE" sz="4000" dirty="0" err="1"/>
              <a:t>we</a:t>
            </a:r>
            <a:r>
              <a:rPr lang="de-DE" sz="4000" dirty="0"/>
              <a:t> </a:t>
            </a:r>
            <a:r>
              <a:rPr lang="de-DE" sz="4000" dirty="0" err="1"/>
              <a:t>are</a:t>
            </a:r>
            <a:r>
              <a:rPr lang="de-DE" sz="4000" dirty="0"/>
              <a:t>: CC Members</a:t>
            </a:r>
          </a:p>
        </p:txBody>
      </p:sp>
      <p:sp>
        <p:nvSpPr>
          <p:cNvPr id="3" name="Espace réservé du contenu 3"/>
          <p:cNvSpPr txBox="1">
            <a:spLocks noGrp="1"/>
          </p:cNvSpPr>
          <p:nvPr>
            <p:ph sz="half" idx="1"/>
          </p:nvPr>
        </p:nvSpPr>
        <p:spPr>
          <a:xfrm>
            <a:off x="99599" y="128163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80000"/>
              </a:lnSpc>
            </a:pPr>
            <a:r>
              <a:rPr lang="fr-FR" b="1" dirty="0"/>
              <a:t>Large Animal</a:t>
            </a:r>
          </a:p>
          <a:p>
            <a:pPr lvl="1">
              <a:lnSpc>
                <a:spcPct val="80000"/>
              </a:lnSpc>
            </a:pPr>
            <a:r>
              <a:rPr lang="fr-FR" dirty="0"/>
              <a:t>Sigrid </a:t>
            </a:r>
            <a:r>
              <a:rPr lang="fr-FR" dirty="0" err="1"/>
              <a:t>Grulke</a:t>
            </a:r>
            <a:endParaRPr lang="fr-FR" dirty="0"/>
          </a:p>
          <a:p>
            <a:pPr marL="342900" lvl="1" indent="0">
              <a:lnSpc>
                <a:spcPct val="80000"/>
              </a:lnSpc>
              <a:buNone/>
            </a:pPr>
            <a:endParaRPr lang="fr-FR" dirty="0"/>
          </a:p>
          <a:p>
            <a:pPr lvl="1">
              <a:lnSpc>
                <a:spcPct val="80000"/>
              </a:lnSpc>
            </a:pPr>
            <a:endParaRPr lang="fr-FR" dirty="0"/>
          </a:p>
          <a:p>
            <a:pPr lvl="1">
              <a:lnSpc>
                <a:spcPct val="80000"/>
              </a:lnSpc>
            </a:pPr>
            <a:endParaRPr lang="fr-FR" dirty="0"/>
          </a:p>
          <a:p>
            <a:pPr lvl="1">
              <a:lnSpc>
                <a:spcPct val="80000"/>
              </a:lnSpc>
            </a:pPr>
            <a:endParaRPr lang="fr-FR" dirty="0"/>
          </a:p>
          <a:p>
            <a:pPr lvl="1">
              <a:lnSpc>
                <a:spcPct val="80000"/>
              </a:lnSpc>
            </a:pPr>
            <a:endParaRPr lang="fr-FR" dirty="0"/>
          </a:p>
          <a:p>
            <a:pPr lvl="1">
              <a:lnSpc>
                <a:spcPct val="80000"/>
              </a:lnSpc>
            </a:pPr>
            <a:r>
              <a:rPr lang="fr-FR" dirty="0"/>
              <a:t>Karsten Velde</a:t>
            </a:r>
          </a:p>
          <a:p>
            <a:pPr lvl="1">
              <a:lnSpc>
                <a:spcPct val="80000"/>
              </a:lnSpc>
            </a:pPr>
            <a:endParaRPr lang="fr-FR" dirty="0"/>
          </a:p>
          <a:p>
            <a:pPr lvl="1">
              <a:lnSpc>
                <a:spcPct val="80000"/>
              </a:lnSpc>
            </a:pPr>
            <a:endParaRPr lang="fr-FR" dirty="0"/>
          </a:p>
          <a:p>
            <a:pPr lvl="1">
              <a:lnSpc>
                <a:spcPct val="80000"/>
              </a:lnSpc>
            </a:pPr>
            <a:endParaRPr lang="fr-FR" dirty="0"/>
          </a:p>
          <a:p>
            <a:pPr lvl="1">
              <a:lnSpc>
                <a:spcPct val="80000"/>
              </a:lnSpc>
            </a:pPr>
            <a:endParaRPr lang="fr-FR" dirty="0"/>
          </a:p>
          <a:p>
            <a:pPr lvl="1">
              <a:lnSpc>
                <a:spcPct val="80000"/>
              </a:lnSpc>
            </a:pPr>
            <a:r>
              <a:rPr lang="fr-FR" dirty="0"/>
              <a:t>Markus </a:t>
            </a:r>
            <a:r>
              <a:rPr lang="fr-FR" dirty="0" err="1"/>
              <a:t>Wilke</a:t>
            </a:r>
            <a:endParaRPr lang="fr-FR" dirty="0"/>
          </a:p>
          <a:p>
            <a:pPr lvl="1">
              <a:lnSpc>
                <a:spcPct val="80000"/>
              </a:lnSpc>
            </a:pPr>
            <a:endParaRPr lang="fr-FR" dirty="0"/>
          </a:p>
          <a:p>
            <a:pPr marL="342900" lvl="1" indent="0">
              <a:lnSpc>
                <a:spcPct val="80000"/>
              </a:lnSpc>
              <a:buNone/>
            </a:pPr>
            <a:endParaRPr lang="fr-FR" dirty="0"/>
          </a:p>
        </p:txBody>
      </p:sp>
      <p:sp>
        <p:nvSpPr>
          <p:cNvPr id="4" name="Espace réservé du contenu 4"/>
          <p:cNvSpPr txBox="1">
            <a:spLocks noGrp="1"/>
          </p:cNvSpPr>
          <p:nvPr>
            <p:ph sz="half" idx="2"/>
          </p:nvPr>
        </p:nvSpPr>
        <p:spPr>
          <a:xfrm>
            <a:off x="4431706" y="1341129"/>
            <a:ext cx="4598832" cy="4525963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80000"/>
              </a:lnSpc>
            </a:pPr>
            <a:r>
              <a:rPr lang="fr-FR" b="1" dirty="0"/>
              <a:t>Small Animal</a:t>
            </a:r>
          </a:p>
          <a:p>
            <a:pPr lvl="1">
              <a:lnSpc>
                <a:spcPct val="80000"/>
              </a:lnSpc>
            </a:pPr>
            <a:r>
              <a:rPr lang="fr-FR" dirty="0"/>
              <a:t>Ross </a:t>
            </a:r>
            <a:r>
              <a:rPr lang="fr-FR" dirty="0" err="1"/>
              <a:t>Doust</a:t>
            </a:r>
            <a:endParaRPr lang="fr-FR" dirty="0"/>
          </a:p>
          <a:p>
            <a:pPr lvl="1">
              <a:lnSpc>
                <a:spcPct val="80000"/>
              </a:lnSpc>
            </a:pPr>
            <a:endParaRPr lang="fr-FR" dirty="0"/>
          </a:p>
          <a:p>
            <a:pPr lvl="1">
              <a:lnSpc>
                <a:spcPct val="80000"/>
              </a:lnSpc>
            </a:pPr>
            <a:endParaRPr lang="fr-FR" dirty="0"/>
          </a:p>
          <a:p>
            <a:pPr lvl="1">
              <a:lnSpc>
                <a:spcPct val="80000"/>
              </a:lnSpc>
            </a:pPr>
            <a:endParaRPr lang="fr-FR" dirty="0"/>
          </a:p>
          <a:p>
            <a:pPr lvl="1">
              <a:lnSpc>
                <a:spcPct val="80000"/>
              </a:lnSpc>
            </a:pPr>
            <a:r>
              <a:rPr lang="fr-FR" dirty="0" err="1"/>
              <a:t>Eithne</a:t>
            </a:r>
            <a:r>
              <a:rPr lang="fr-FR" dirty="0"/>
              <a:t> </a:t>
            </a:r>
            <a:r>
              <a:rPr lang="fr-FR" dirty="0" err="1"/>
              <a:t>Comerford</a:t>
            </a:r>
            <a:endParaRPr lang="fr-FR" dirty="0"/>
          </a:p>
          <a:p>
            <a:pPr lvl="1">
              <a:lnSpc>
                <a:spcPct val="80000"/>
              </a:lnSpc>
            </a:pPr>
            <a:endParaRPr lang="fr-FR" dirty="0"/>
          </a:p>
          <a:p>
            <a:pPr lvl="1">
              <a:lnSpc>
                <a:spcPct val="80000"/>
              </a:lnSpc>
            </a:pPr>
            <a:endParaRPr lang="fr-FR" dirty="0"/>
          </a:p>
          <a:p>
            <a:pPr lvl="1">
              <a:lnSpc>
                <a:spcPct val="80000"/>
              </a:lnSpc>
            </a:pPr>
            <a:endParaRPr lang="fr-FR" dirty="0"/>
          </a:p>
          <a:p>
            <a:pPr lvl="1">
              <a:lnSpc>
                <a:spcPct val="80000"/>
              </a:lnSpc>
            </a:pPr>
            <a:r>
              <a:rPr lang="fr-FR" dirty="0"/>
              <a:t>Daniela </a:t>
            </a:r>
            <a:r>
              <a:rPr lang="fr-FR" dirty="0" err="1"/>
              <a:t>Murgia</a:t>
            </a:r>
            <a:endParaRPr lang="fr-FR" dirty="0"/>
          </a:p>
          <a:p>
            <a:pPr lvl="1">
              <a:lnSpc>
                <a:spcPct val="80000"/>
              </a:lnSpc>
            </a:pPr>
            <a:endParaRPr lang="fr-FR" dirty="0"/>
          </a:p>
          <a:p>
            <a:pPr marL="457200" lvl="1" indent="0">
              <a:lnSpc>
                <a:spcPct val="80000"/>
              </a:lnSpc>
              <a:buNone/>
            </a:pPr>
            <a:endParaRPr lang="fr-FR" dirty="0"/>
          </a:p>
          <a:p>
            <a:pPr lvl="1">
              <a:lnSpc>
                <a:spcPct val="80000"/>
              </a:lnSpc>
            </a:pPr>
            <a:endParaRPr lang="fr-FR" dirty="0"/>
          </a:p>
          <a:p>
            <a:pPr lvl="1">
              <a:lnSpc>
                <a:spcPct val="80000"/>
              </a:lnSpc>
            </a:pPr>
            <a:r>
              <a:rPr lang="fr-FR" dirty="0"/>
              <a:t>Sébastien </a:t>
            </a:r>
            <a:br>
              <a:rPr lang="fr-FR" dirty="0"/>
            </a:br>
            <a:r>
              <a:rPr lang="fr-FR" dirty="0" err="1"/>
              <a:t>Etchepareborde</a:t>
            </a:r>
            <a:endParaRPr lang="fr-FR" dirty="0"/>
          </a:p>
          <a:p>
            <a:pPr lvl="1">
              <a:lnSpc>
                <a:spcPct val="80000"/>
              </a:lnSpc>
            </a:pPr>
            <a:endParaRPr lang="fr-FR" dirty="0"/>
          </a:p>
        </p:txBody>
      </p:sp>
      <p:pic>
        <p:nvPicPr>
          <p:cNvPr id="23" name="Imag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017" y="3011117"/>
            <a:ext cx="1252687" cy="181070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4" name="Imag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9405" y="667430"/>
            <a:ext cx="1161326" cy="110712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5" name="Imag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2711" y="1870684"/>
            <a:ext cx="1014713" cy="158664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6" name="Imag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5469" y="3621760"/>
            <a:ext cx="1157971" cy="15790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5" t="10366" r="-286" b="18653"/>
          <a:stretch/>
        </p:blipFill>
        <p:spPr>
          <a:xfrm>
            <a:off x="2720608" y="1279035"/>
            <a:ext cx="1417591" cy="14785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69"/>
          <a:stretch/>
        </p:blipFill>
        <p:spPr>
          <a:xfrm>
            <a:off x="2720609" y="4951106"/>
            <a:ext cx="1321096" cy="1470783"/>
          </a:xfrm>
          <a:prstGeom prst="rect">
            <a:avLst/>
          </a:prstGeom>
        </p:spPr>
      </p:pic>
      <p:pic>
        <p:nvPicPr>
          <p:cNvPr id="31" name="Image 1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2" t="6579" r="4323" b="32595"/>
          <a:stretch/>
        </p:blipFill>
        <p:spPr>
          <a:xfrm>
            <a:off x="7459405" y="5353356"/>
            <a:ext cx="1082858" cy="140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07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15EC92-3AB2-41E5-9B9F-EF23D961D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3" y="857250"/>
            <a:ext cx="90984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19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213BDD-536E-4436-ADF5-A2398C745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2385"/>
            <a:ext cx="9144000" cy="487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91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515519-C9CB-4426-AE6A-8E4DC6E46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2385"/>
            <a:ext cx="9144000" cy="487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23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13" y="847991"/>
            <a:ext cx="7037070" cy="132556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ECVS Evaluation Platform</a:t>
            </a:r>
            <a:br>
              <a:rPr lang="en-GB" b="1" dirty="0"/>
            </a:br>
            <a:r>
              <a:rPr lang="en-GB" b="1" dirty="0"/>
              <a:t>Launch:</a:t>
            </a:r>
            <a:br>
              <a:rPr lang="en-GB" b="1" dirty="0"/>
            </a:b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033" y="2046945"/>
            <a:ext cx="7564838" cy="3565698"/>
          </a:xfrm>
        </p:spPr>
        <p:txBody>
          <a:bodyPr>
            <a:noAutofit/>
          </a:bodyPr>
          <a:lstStyle/>
          <a:p>
            <a:r>
              <a:rPr lang="en-GB" sz="3200" dirty="0"/>
              <a:t>Beta-version to be tested with a group of Residents/Supervisors (July to September)</a:t>
            </a:r>
          </a:p>
          <a:p>
            <a:r>
              <a:rPr lang="en-GB" sz="3200" dirty="0"/>
              <a:t>Evaluate of test phase and fix bugs</a:t>
            </a:r>
          </a:p>
          <a:p>
            <a:r>
              <a:rPr lang="en-GB" sz="3200" dirty="0"/>
              <a:t>Possible launch of new system from September onwards initially (for LA Residents)</a:t>
            </a:r>
          </a:p>
          <a:p>
            <a:r>
              <a:rPr lang="en-GB" sz="3200" dirty="0"/>
              <a:t>Old system will stay in place for upcoming reporting period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87766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760" y="0"/>
            <a:ext cx="11063224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08932" y="2146825"/>
            <a:ext cx="8606610" cy="2852737"/>
          </a:xfrm>
        </p:spPr>
        <p:txBody>
          <a:bodyPr>
            <a:normAutofit/>
          </a:bodyPr>
          <a:lstStyle/>
          <a:p>
            <a:r>
              <a:rPr lang="fr-FR" sz="4000" dirty="0" err="1">
                <a:solidFill>
                  <a:schemeClr val="bg1"/>
                </a:solidFill>
              </a:rPr>
              <a:t>Thank</a:t>
            </a:r>
            <a:r>
              <a:rPr lang="fr-FR" sz="4000" dirty="0">
                <a:solidFill>
                  <a:schemeClr val="bg1"/>
                </a:solidFill>
              </a:rPr>
              <a:t> </a:t>
            </a:r>
            <a:r>
              <a:rPr lang="fr-FR" sz="4000" dirty="0" err="1">
                <a:solidFill>
                  <a:schemeClr val="bg1"/>
                </a:solidFill>
              </a:rPr>
              <a:t>you</a:t>
            </a:r>
            <a:r>
              <a:rPr lang="fr-FR" sz="4000" dirty="0">
                <a:solidFill>
                  <a:schemeClr val="bg1"/>
                </a:solidFill>
              </a:rPr>
              <a:t> for </a:t>
            </a:r>
            <a:r>
              <a:rPr lang="fr-FR" sz="4000" dirty="0" err="1">
                <a:solidFill>
                  <a:schemeClr val="bg1"/>
                </a:solidFill>
              </a:rPr>
              <a:t>your</a:t>
            </a:r>
            <a:r>
              <a:rPr lang="fr-FR" sz="4000" dirty="0">
                <a:solidFill>
                  <a:schemeClr val="bg1"/>
                </a:solidFill>
              </a:rPr>
              <a:t> attention </a:t>
            </a:r>
            <a:r>
              <a:rPr lang="mr-IN" sz="4000" dirty="0">
                <a:solidFill>
                  <a:schemeClr val="bg1"/>
                </a:solidFill>
              </a:rPr>
              <a:t>–</a:t>
            </a:r>
            <a:r>
              <a:rPr lang="fr-FR" sz="4000" dirty="0">
                <a:solidFill>
                  <a:schemeClr val="bg1"/>
                </a:solidFill>
              </a:rPr>
              <a:t> </a:t>
            </a:r>
            <a:br>
              <a:rPr lang="fr-FR" sz="4000" dirty="0">
                <a:solidFill>
                  <a:schemeClr val="bg1"/>
                </a:solidFill>
              </a:rPr>
            </a:br>
            <a:r>
              <a:rPr lang="fr-FR" sz="4000" dirty="0" err="1">
                <a:solidFill>
                  <a:schemeClr val="bg1"/>
                </a:solidFill>
              </a:rPr>
              <a:t>Any</a:t>
            </a:r>
            <a:r>
              <a:rPr lang="fr-FR" sz="4000" dirty="0">
                <a:solidFill>
                  <a:schemeClr val="bg1"/>
                </a:solidFill>
              </a:rPr>
              <a:t> questions?</a:t>
            </a:r>
          </a:p>
        </p:txBody>
      </p:sp>
    </p:spTree>
    <p:extLst>
      <p:ext uri="{BB962C8B-B14F-4D97-AF65-F5344CB8AC3E}">
        <p14:creationId xmlns:p14="http://schemas.microsoft.com/office/powerpoint/2010/main" val="2965265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14350" y="309368"/>
            <a:ext cx="7838818" cy="1090236"/>
          </a:xfrm>
        </p:spPr>
        <p:txBody>
          <a:bodyPr>
            <a:normAutofit/>
          </a:bodyPr>
          <a:lstStyle/>
          <a:p>
            <a:pPr lvl="0"/>
            <a:r>
              <a:rPr lang="de-DE" sz="2800" dirty="0"/>
              <a:t>Who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are</a:t>
            </a:r>
            <a:r>
              <a:rPr lang="de-DE" sz="2800" dirty="0"/>
              <a:t>: Programme </a:t>
            </a:r>
            <a:r>
              <a:rPr lang="de-DE" sz="2800" dirty="0" err="1"/>
              <a:t>Recertification</a:t>
            </a:r>
            <a:r>
              <a:rPr lang="de-DE" sz="2800" dirty="0"/>
              <a:t> </a:t>
            </a:r>
            <a:r>
              <a:rPr lang="de-DE" sz="2800" dirty="0" err="1"/>
              <a:t>Committee</a:t>
            </a:r>
            <a:endParaRPr lang="de-DE" sz="2800" dirty="0"/>
          </a:p>
        </p:txBody>
      </p:sp>
      <p:sp>
        <p:nvSpPr>
          <p:cNvPr id="3" name="Espace réservé du contenu 3"/>
          <p:cNvSpPr txBox="1">
            <a:spLocks noGrp="1"/>
          </p:cNvSpPr>
          <p:nvPr>
            <p:ph sz="half" idx="1"/>
          </p:nvPr>
        </p:nvSpPr>
        <p:spPr>
          <a:xfrm>
            <a:off x="391137" y="1865314"/>
            <a:ext cx="4100830" cy="4351338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fr-FR" b="1" dirty="0"/>
              <a:t>Large Animal</a:t>
            </a:r>
          </a:p>
          <a:p>
            <a:pPr lvl="1">
              <a:lnSpc>
                <a:spcPct val="80000"/>
              </a:lnSpc>
            </a:pPr>
            <a:r>
              <a:rPr lang="fr-FR" dirty="0"/>
              <a:t>David </a:t>
            </a:r>
            <a:r>
              <a:rPr lang="fr-FR" dirty="0" err="1"/>
              <a:t>Bolt</a:t>
            </a:r>
            <a:endParaRPr lang="fr-FR" dirty="0"/>
          </a:p>
        </p:txBody>
      </p:sp>
      <p:sp>
        <p:nvSpPr>
          <p:cNvPr id="4" name="Espace réservé du contenu 4"/>
          <p:cNvSpPr txBox="1">
            <a:spLocks noGrp="1"/>
          </p:cNvSpPr>
          <p:nvPr>
            <p:ph sz="half" idx="2"/>
          </p:nvPr>
        </p:nvSpPr>
        <p:spPr>
          <a:xfrm>
            <a:off x="4491967" y="1921073"/>
            <a:ext cx="4038600" cy="4525963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fr-FR" b="1" dirty="0"/>
              <a:t>Small Animal</a:t>
            </a:r>
          </a:p>
          <a:p>
            <a:pPr lvl="1">
              <a:lnSpc>
                <a:spcPct val="80000"/>
              </a:lnSpc>
            </a:pPr>
            <a:r>
              <a:rPr lang="fr-FR" dirty="0"/>
              <a:t>Jean-Philippe Billet </a:t>
            </a:r>
          </a:p>
        </p:txBody>
      </p:sp>
      <p:pic>
        <p:nvPicPr>
          <p:cNvPr id="7" name="Imag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208" y="2977978"/>
            <a:ext cx="1811474" cy="27172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6" t="-1" r="12781" b="-1673"/>
          <a:stretch/>
        </p:blipFill>
        <p:spPr>
          <a:xfrm>
            <a:off x="4849984" y="2977979"/>
            <a:ext cx="2465215" cy="271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64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de-DE" sz="4000" dirty="0"/>
              <a:t>Who </a:t>
            </a:r>
            <a:r>
              <a:rPr lang="de-DE" sz="4000" dirty="0" err="1"/>
              <a:t>we</a:t>
            </a:r>
            <a:r>
              <a:rPr lang="de-DE" sz="4000" dirty="0"/>
              <a:t> </a:t>
            </a:r>
            <a:r>
              <a:rPr lang="de-DE" sz="4000" dirty="0" err="1"/>
              <a:t>are</a:t>
            </a:r>
            <a:r>
              <a:rPr lang="de-DE" sz="4000" dirty="0"/>
              <a:t>: </a:t>
            </a:r>
            <a:r>
              <a:rPr lang="de-DE" sz="4000" dirty="0" err="1"/>
              <a:t>Credentials</a:t>
            </a:r>
            <a:r>
              <a:rPr lang="de-DE" sz="4000" dirty="0"/>
              <a:t> </a:t>
            </a:r>
            <a:r>
              <a:rPr lang="de-DE" sz="4000" dirty="0" err="1"/>
              <a:t>Secretary</a:t>
            </a:r>
            <a:endParaRPr lang="de-DE" sz="4000" dirty="0"/>
          </a:p>
        </p:txBody>
      </p:sp>
      <p:sp>
        <p:nvSpPr>
          <p:cNvPr id="3" name="Espace réservé du contenu 3"/>
          <p:cNvSpPr txBox="1">
            <a:spLocks noGrp="1"/>
          </p:cNvSpPr>
          <p:nvPr>
            <p:ph sz="half" idx="1"/>
          </p:nvPr>
        </p:nvSpPr>
        <p:spPr>
          <a:xfrm>
            <a:off x="628650" y="1962621"/>
            <a:ext cx="4235450" cy="4351338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fr-FR" dirty="0"/>
              <a:t>Eva-Linda </a:t>
            </a:r>
            <a:r>
              <a:rPr lang="fr-FR" dirty="0" err="1"/>
              <a:t>Skytting</a:t>
            </a:r>
            <a:endParaRPr lang="fr-FR" dirty="0"/>
          </a:p>
        </p:txBody>
      </p:sp>
      <p:pic>
        <p:nvPicPr>
          <p:cNvPr id="4" name="Espace réservé du contenu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71941" r="7135" b="47921"/>
          <a:stretch/>
        </p:blipFill>
        <p:spPr>
          <a:xfrm>
            <a:off x="4673600" y="1911887"/>
            <a:ext cx="1838411" cy="2005205"/>
          </a:xfrm>
        </p:spPr>
      </p:pic>
      <p:pic>
        <p:nvPicPr>
          <p:cNvPr id="5" name="Espace réservé du contenu 4"/>
          <p:cNvPicPr>
            <a:picLocks noChangeAspect="1"/>
          </p:cNvPicPr>
          <p:nvPr/>
        </p:nvPicPr>
        <p:blipFill rotWithShape="1">
          <a:blip r:embed="rId2"/>
          <a:srcRect l="70503" t="-1" r="7136" b="46960"/>
          <a:stretch/>
        </p:blipFill>
        <p:spPr>
          <a:xfrm>
            <a:off x="3978875" y="1962621"/>
            <a:ext cx="2666090" cy="277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84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33" y="2706130"/>
            <a:ext cx="5158915" cy="397729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34" y="2619632"/>
            <a:ext cx="5158915" cy="397729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640239" y="4902741"/>
            <a:ext cx="1495168" cy="505838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058990" y="2706130"/>
            <a:ext cx="1085009" cy="531339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80670" y="1991429"/>
            <a:ext cx="3000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>
                <a:hlinkClick r:id="rId3"/>
              </a:rPr>
              <a:t>credentials@ecvs.org</a:t>
            </a:r>
            <a:endParaRPr lang="en-GB" sz="24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577004" y="3177397"/>
            <a:ext cx="2370175" cy="3419527"/>
            <a:chOff x="5975004" y="1290386"/>
            <a:chExt cx="2457108" cy="36933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242" y="1892720"/>
              <a:ext cx="2291149" cy="217659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5120" y="4069311"/>
              <a:ext cx="1435100" cy="9144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975004" y="1290386"/>
              <a:ext cx="2457108" cy="36933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49" y="524988"/>
            <a:ext cx="3310700" cy="1117025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172291" y="31645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 err="1"/>
              <a:t>Where</a:t>
            </a:r>
            <a:r>
              <a:rPr lang="de-DE" sz="3600" dirty="0"/>
              <a:t> </a:t>
            </a:r>
            <a:r>
              <a:rPr lang="de-DE" sz="3600" dirty="0" err="1"/>
              <a:t>to</a:t>
            </a:r>
            <a:r>
              <a:rPr lang="de-DE" sz="3600" dirty="0"/>
              <a:t> find </a:t>
            </a:r>
            <a:r>
              <a:rPr lang="de-DE" sz="3600" dirty="0" err="1"/>
              <a:t>information</a:t>
            </a:r>
            <a:r>
              <a:rPr lang="de-DE" sz="3600" dirty="0"/>
              <a:t>:</a:t>
            </a:r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455655" y="1478468"/>
            <a:ext cx="6042421" cy="1640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/>
              <a:t>Supervisor / Programme </a:t>
            </a:r>
            <a:r>
              <a:rPr lang="de-DE" sz="3200" dirty="0" err="1"/>
              <a:t>Director</a:t>
            </a:r>
            <a:r>
              <a:rPr lang="de-DE" sz="3200" dirty="0"/>
              <a:t> </a:t>
            </a:r>
          </a:p>
          <a:p>
            <a:r>
              <a:rPr lang="de-DE" sz="3200" dirty="0"/>
              <a:t>Senior </a:t>
            </a:r>
            <a:r>
              <a:rPr lang="de-DE" sz="3200" dirty="0" err="1"/>
              <a:t>Residents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0648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734" y="300242"/>
            <a:ext cx="7886700" cy="1325563"/>
          </a:xfrm>
        </p:spPr>
        <p:txBody>
          <a:bodyPr/>
          <a:lstStyle/>
          <a:p>
            <a:r>
              <a:rPr lang="en-US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8173" y="1547352"/>
            <a:ext cx="3886200" cy="5106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ECVS office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990" y="2058034"/>
            <a:ext cx="2215714" cy="2327006"/>
          </a:xfrm>
        </p:spPr>
      </p:pic>
      <p:pic>
        <p:nvPicPr>
          <p:cNvPr id="5" name="Espace réservé du contenu 4"/>
          <p:cNvPicPr>
            <a:picLocks noChangeAspect="1"/>
          </p:cNvPicPr>
          <p:nvPr/>
        </p:nvPicPr>
        <p:blipFill rotWithShape="1">
          <a:blip r:embed="rId3"/>
          <a:srcRect l="71940" r="6434" b="49642"/>
          <a:stretch/>
        </p:blipFill>
        <p:spPr>
          <a:xfrm>
            <a:off x="3945454" y="2163010"/>
            <a:ext cx="1325261" cy="13523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1670435" y="2324729"/>
            <a:ext cx="267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credentials@ecvs.org</a:t>
            </a:r>
            <a:endParaRPr lang="en-US" dirty="0"/>
          </a:p>
        </p:txBody>
      </p:sp>
      <p:pic>
        <p:nvPicPr>
          <p:cNvPr id="9" name="Imag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733" y="4299950"/>
            <a:ext cx="829699" cy="110979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8629" y="2407065"/>
            <a:ext cx="1228639" cy="12891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Imag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3681" y="4265798"/>
            <a:ext cx="790970" cy="11293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Imag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4865" y="5257170"/>
            <a:ext cx="821401" cy="11200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5" t="10366" r="-286" b="18653"/>
          <a:stretch/>
        </p:blipFill>
        <p:spPr>
          <a:xfrm>
            <a:off x="6154269" y="5409740"/>
            <a:ext cx="927629" cy="967528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1754769" y="2817002"/>
            <a:ext cx="1853404" cy="22167"/>
          </a:xfrm>
          <a:prstGeom prst="straightConnector1">
            <a:avLst/>
          </a:prstGeom>
          <a:ln w="63500">
            <a:headEnd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754769" y="3048511"/>
            <a:ext cx="1853404" cy="31108"/>
          </a:xfrm>
          <a:prstGeom prst="straightConnector1">
            <a:avLst/>
          </a:prstGeom>
          <a:ln w="63500">
            <a:headEnd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53586" y="3048511"/>
            <a:ext cx="746070" cy="0"/>
          </a:xfrm>
          <a:prstGeom prst="straightConnector1">
            <a:avLst/>
          </a:prstGeom>
          <a:ln w="63500">
            <a:headEnd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754770" y="3896000"/>
            <a:ext cx="4438992" cy="17830"/>
          </a:xfrm>
          <a:prstGeom prst="straightConnector1">
            <a:avLst/>
          </a:prstGeom>
          <a:ln w="63500">
            <a:headEnd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411403" y="3919370"/>
            <a:ext cx="8494" cy="806951"/>
          </a:xfrm>
          <a:prstGeom prst="straightConnector1">
            <a:avLst/>
          </a:prstGeom>
          <a:ln w="63500">
            <a:headEnd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688027" y="3919370"/>
            <a:ext cx="0" cy="855088"/>
          </a:xfrm>
          <a:prstGeom prst="straightConnector1">
            <a:avLst/>
          </a:prstGeom>
          <a:ln w="63500">
            <a:headEnd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 txBox="1">
            <a:spLocks/>
          </p:cNvSpPr>
          <p:nvPr/>
        </p:nvSpPr>
        <p:spPr>
          <a:xfrm>
            <a:off x="7133831" y="1880865"/>
            <a:ext cx="779178" cy="481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CC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69"/>
          <a:stretch/>
        </p:blipFill>
        <p:spPr>
          <a:xfrm>
            <a:off x="6352978" y="2407065"/>
            <a:ext cx="1152329" cy="1282893"/>
          </a:xfrm>
          <a:prstGeom prst="rect">
            <a:avLst/>
          </a:prstGeom>
        </p:spPr>
      </p:pic>
      <p:pic>
        <p:nvPicPr>
          <p:cNvPr id="20" name="Image 1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2" t="6579" r="4323" b="32595"/>
          <a:stretch/>
        </p:blipFill>
        <p:spPr>
          <a:xfrm>
            <a:off x="7139385" y="5550979"/>
            <a:ext cx="947993" cy="120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678077" y="164902"/>
            <a:ext cx="7886700" cy="1325563"/>
          </a:xfrm>
        </p:spPr>
        <p:txBody>
          <a:bodyPr/>
          <a:lstStyle/>
          <a:p>
            <a:pPr lvl="0"/>
            <a:r>
              <a:rPr lang="fr-FR" dirty="0"/>
              <a:t>CC Meetings &amp; Deadlines</a:t>
            </a:r>
          </a:p>
        </p:txBody>
      </p:sp>
      <p:graphicFrame>
        <p:nvGraphicFramePr>
          <p:cNvPr id="3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246788"/>
              </p:ext>
            </p:extLst>
          </p:nvPr>
        </p:nvGraphicFramePr>
        <p:xfrm>
          <a:off x="347880" y="2816028"/>
          <a:ext cx="7945048" cy="356108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986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6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6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/>
                      <a:endParaRPr lang="fr-FR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2400"/>
                        <a:t>September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2400"/>
                        <a:t>February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2400"/>
                        <a:t>July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132">
                <a:tc>
                  <a:txBody>
                    <a:bodyPr/>
                    <a:lstStyle/>
                    <a:p>
                      <a:pPr lvl="0"/>
                      <a:r>
                        <a:rPr lang="fr-FR" sz="1400" b="1"/>
                        <a:t>ACVS</a:t>
                      </a:r>
                      <a:r>
                        <a:rPr lang="fr-FR" sz="1400" b="1">
                          <a:latin typeface="Wingdings" pitchFamily="2"/>
                        </a:rPr>
                        <a:t></a:t>
                      </a:r>
                      <a:r>
                        <a:rPr lang="fr-FR" sz="1400" b="1"/>
                        <a:t>ECVS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400" dirty="0"/>
                        <a:t>15th</a:t>
                      </a:r>
                      <a:r>
                        <a:rPr lang="fr-FR" sz="1400" baseline="0" dirty="0"/>
                        <a:t> August</a:t>
                      </a:r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400"/>
                        <a:t>15th January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400"/>
                        <a:t>15th June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132">
                <a:tc>
                  <a:txBody>
                    <a:bodyPr/>
                    <a:lstStyle/>
                    <a:p>
                      <a:pPr lvl="0"/>
                      <a:r>
                        <a:rPr lang="fr-FR" sz="1400" b="1" dirty="0"/>
                        <a:t>New Applications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400"/>
                        <a:t>15th</a:t>
                      </a:r>
                      <a:r>
                        <a:rPr lang="fr-FR" sz="1400" baseline="0"/>
                        <a:t> August</a:t>
                      </a:r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400"/>
                        <a:t>15th January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400"/>
                        <a:t>15th June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132">
                <a:tc>
                  <a:txBody>
                    <a:bodyPr/>
                    <a:lstStyle/>
                    <a:p>
                      <a:pPr lvl="0"/>
                      <a:r>
                        <a:rPr lang="fr-FR" sz="1400" b="1" dirty="0"/>
                        <a:t>New Programmes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400"/>
                        <a:t>15th</a:t>
                      </a:r>
                      <a:r>
                        <a:rPr lang="fr-FR" sz="1400" baseline="0"/>
                        <a:t> August</a:t>
                      </a:r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400"/>
                        <a:t>15th January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400"/>
                        <a:t>15th June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1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baseline="0" dirty="0"/>
                        <a:t>Programme </a:t>
                      </a:r>
                      <a:r>
                        <a:rPr lang="fr-FR" sz="1400" b="1" dirty="0"/>
                        <a:t>Changes</a:t>
                      </a:r>
                      <a:endParaRPr lang="fr-FR" sz="1400" b="1" u="sng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15th August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15th </a:t>
                      </a:r>
                      <a:r>
                        <a:rPr lang="fr-FR" sz="1400" dirty="0" err="1"/>
                        <a:t>January</a:t>
                      </a:r>
                      <a:endParaRPr lang="fr-FR" sz="1400" dirty="0"/>
                    </a:p>
                    <a:p>
                      <a:pPr lvl="0"/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15th </a:t>
                      </a:r>
                      <a:r>
                        <a:rPr lang="fr-FR" sz="1400" dirty="0" err="1"/>
                        <a:t>June</a:t>
                      </a:r>
                      <a:endParaRPr lang="fr-FR" sz="1400" dirty="0"/>
                    </a:p>
                    <a:p>
                      <a:pPr lvl="0"/>
                      <a:endParaRPr lang="fr-F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1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err="1"/>
                        <a:t>Other</a:t>
                      </a:r>
                      <a:r>
                        <a:rPr lang="fr-FR" sz="1400" b="1" dirty="0"/>
                        <a:t>/</a:t>
                      </a:r>
                      <a:r>
                        <a:rPr lang="fr-FR" sz="1400" b="1" dirty="0" err="1"/>
                        <a:t>Special</a:t>
                      </a:r>
                      <a:r>
                        <a:rPr lang="fr-FR" sz="1400" b="1" dirty="0"/>
                        <a:t> items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400"/>
                        <a:t>15th</a:t>
                      </a:r>
                      <a:r>
                        <a:rPr lang="fr-FR" sz="1400" baseline="0"/>
                        <a:t> August</a:t>
                      </a:r>
                      <a:endParaRPr lang="fr-FR" sz="14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400"/>
                        <a:t>15th January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400"/>
                        <a:t>15th June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sng" baseline="0" dirty="0" err="1">
                          <a:solidFill>
                            <a:srgbClr val="FF0000"/>
                          </a:solidFill>
                        </a:rPr>
                        <a:t>Annual</a:t>
                      </a:r>
                      <a:r>
                        <a:rPr lang="fr-FR" sz="1400" b="1" u="sng" baseline="0" dirty="0">
                          <a:solidFill>
                            <a:srgbClr val="FF0000"/>
                          </a:solidFill>
                        </a:rPr>
                        <a:t> Reports</a:t>
                      </a:r>
                      <a:endParaRPr lang="fr-FR" sz="1400" b="1" u="sng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400" b="1" u="sng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31st July</a:t>
                      </a:r>
                    </a:p>
                    <a:p>
                      <a:pPr lvl="0"/>
                      <a:endParaRPr lang="fr-FR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vl="0"/>
                      <a:endParaRPr lang="fr-F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132">
                <a:tc>
                  <a:txBody>
                    <a:bodyPr/>
                    <a:lstStyle/>
                    <a:p>
                      <a:pPr lvl="0"/>
                      <a:r>
                        <a:rPr lang="fr-FR" sz="1400" b="1" u="sng" dirty="0" err="1">
                          <a:solidFill>
                            <a:srgbClr val="FF0000"/>
                          </a:solidFill>
                        </a:rPr>
                        <a:t>Credentials</a:t>
                      </a:r>
                      <a:r>
                        <a:rPr lang="fr-FR" sz="1400" b="1" u="sng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fr-FR" sz="14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15th August</a:t>
                      </a:r>
                    </a:p>
                    <a:p>
                      <a:pPr lvl="0"/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fr-F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3441" y="1490465"/>
            <a:ext cx="7195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CC meets regularly in September, February and July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Items to be considered: </a:t>
            </a:r>
            <a:r>
              <a:rPr lang="en-US" sz="2400" b="1" dirty="0"/>
              <a:t>15</a:t>
            </a:r>
            <a:r>
              <a:rPr lang="en-US" sz="2400" b="1" baseline="30000" dirty="0"/>
              <a:t>th</a:t>
            </a:r>
            <a:r>
              <a:rPr lang="en-US" sz="2400" b="1" dirty="0"/>
              <a:t> of the month prior </a:t>
            </a:r>
            <a:r>
              <a:rPr lang="en-US" sz="2400" dirty="0"/>
              <a:t>to each meeting</a:t>
            </a:r>
          </a:p>
        </p:txBody>
      </p:sp>
    </p:spTree>
    <p:extLst>
      <p:ext uri="{BB962C8B-B14F-4D97-AF65-F5344CB8AC3E}">
        <p14:creationId xmlns:p14="http://schemas.microsoft.com/office/powerpoint/2010/main" val="4195766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600573" y="323960"/>
            <a:ext cx="7886700" cy="1325563"/>
          </a:xfrm>
        </p:spPr>
        <p:txBody>
          <a:bodyPr/>
          <a:lstStyle/>
          <a:p>
            <a:pPr lvl="0">
              <a:lnSpc>
                <a:spcPct val="70000"/>
              </a:lnSpc>
            </a:pPr>
            <a:r>
              <a:rPr lang="en-US" b="1" dirty="0"/>
              <a:t>Credentials Application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lnSpc>
                <a:spcPct val="70000"/>
              </a:lnSpc>
            </a:pPr>
            <a:endParaRPr lang="en-US" sz="2000" b="1" u="sng" dirty="0"/>
          </a:p>
          <a:p>
            <a:pPr lvl="0">
              <a:lnSpc>
                <a:spcPct val="70000"/>
              </a:lnSpc>
            </a:pPr>
            <a:endParaRPr lang="en-US" sz="2000" b="1" u="sng" dirty="0"/>
          </a:p>
          <a:p>
            <a:pPr lvl="0">
              <a:lnSpc>
                <a:spcPct val="70000"/>
              </a:lnSpc>
            </a:pPr>
            <a:endParaRPr lang="en-US" sz="2000" b="1" u="sng" dirty="0"/>
          </a:p>
          <a:p>
            <a:pPr lvl="0">
              <a:lnSpc>
                <a:spcPct val="70000"/>
              </a:lnSpc>
            </a:pPr>
            <a:endParaRPr lang="en-US" sz="2000" b="1" u="sng" dirty="0"/>
          </a:p>
          <a:p>
            <a:pPr lvl="0">
              <a:lnSpc>
                <a:spcPct val="70000"/>
              </a:lnSpc>
            </a:pPr>
            <a:endParaRPr lang="en-US" sz="2000" b="1" u="sng" dirty="0"/>
          </a:p>
          <a:p>
            <a:pPr lvl="0">
              <a:lnSpc>
                <a:spcPct val="70000"/>
              </a:lnSpc>
            </a:pPr>
            <a:endParaRPr lang="en-US" sz="2000" b="1" u="sng" dirty="0"/>
          </a:p>
          <a:p>
            <a:pPr lvl="0">
              <a:lnSpc>
                <a:spcPct val="70000"/>
              </a:lnSpc>
            </a:pPr>
            <a:endParaRPr lang="en-US" sz="2000" b="1" u="sng" dirty="0"/>
          </a:p>
          <a:p>
            <a:pPr lvl="0">
              <a:lnSpc>
                <a:spcPct val="70000"/>
              </a:lnSpc>
            </a:pPr>
            <a:endParaRPr lang="en-US" sz="2000" b="1" u="sng" dirty="0"/>
          </a:p>
          <a:p>
            <a:pPr lvl="0">
              <a:lnSpc>
                <a:spcPct val="70000"/>
              </a:lnSpc>
            </a:pPr>
            <a:endParaRPr lang="en-US" sz="2000" b="1" u="sng" dirty="0"/>
          </a:p>
          <a:p>
            <a:pPr lvl="0">
              <a:lnSpc>
                <a:spcPct val="70000"/>
              </a:lnSpc>
            </a:pPr>
            <a:endParaRPr lang="en-US" sz="2000" b="1" u="sng" dirty="0"/>
          </a:p>
          <a:p>
            <a:pPr lvl="0">
              <a:lnSpc>
                <a:spcPct val="200000"/>
              </a:lnSpc>
            </a:pPr>
            <a:r>
              <a:rPr lang="en-US" sz="2000" dirty="0"/>
              <a:t>Logging stops on 31</a:t>
            </a:r>
            <a:r>
              <a:rPr lang="en-US" sz="2000" baseline="30000" dirty="0"/>
              <a:t>st</a:t>
            </a:r>
            <a:r>
              <a:rPr lang="en-US" sz="2000" dirty="0"/>
              <a:t> July - you have until 15</a:t>
            </a:r>
            <a:r>
              <a:rPr lang="en-US" sz="2000" baseline="30000" dirty="0"/>
              <a:t>th</a:t>
            </a:r>
            <a:r>
              <a:rPr lang="en-US" sz="2000" dirty="0"/>
              <a:t> August to send your credentials to the office</a:t>
            </a:r>
          </a:p>
          <a:p>
            <a:pPr lvl="0">
              <a:lnSpc>
                <a:spcPct val="70000"/>
              </a:lnSpc>
            </a:pPr>
            <a:endParaRPr lang="de-DE" sz="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" y="2362994"/>
            <a:ext cx="3116465" cy="21780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115" y="2421774"/>
            <a:ext cx="2143125" cy="21431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42731" y="1566887"/>
            <a:ext cx="3932237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39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15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458804" y="4079379"/>
            <a:ext cx="1256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AUGUST</a:t>
            </a:r>
          </a:p>
        </p:txBody>
      </p:sp>
    </p:spTree>
    <p:extLst>
      <p:ext uri="{BB962C8B-B14F-4D97-AF65-F5344CB8AC3E}">
        <p14:creationId xmlns:p14="http://schemas.microsoft.com/office/powerpoint/2010/main" val="3529366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2088" y="303342"/>
            <a:ext cx="8811912" cy="1325563"/>
          </a:xfrm>
        </p:spPr>
        <p:txBody>
          <a:bodyPr/>
          <a:lstStyle/>
          <a:p>
            <a:r>
              <a:rPr lang="fr-FR" dirty="0"/>
              <a:t>Common </a:t>
            </a:r>
            <a:r>
              <a:rPr lang="fr-FR" dirty="0" err="1"/>
              <a:t>mistakes</a:t>
            </a:r>
            <a:r>
              <a:rPr lang="fr-FR" dirty="0"/>
              <a:t> in </a:t>
            </a:r>
            <a:r>
              <a:rPr lang="fr-FR" dirty="0" err="1"/>
              <a:t>Annual</a:t>
            </a:r>
            <a:r>
              <a:rPr lang="fr-FR" dirty="0"/>
              <a:t> Reports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2088" y="5040973"/>
            <a:ext cx="4038600" cy="77602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000" b="1" dirty="0"/>
              <a:t>Cumulative case </a:t>
            </a:r>
            <a:r>
              <a:rPr lang="fr-FR" sz="2000" b="1" dirty="0" err="1"/>
              <a:t>numbers</a:t>
            </a:r>
            <a:r>
              <a:rPr lang="fr-FR" sz="2000" b="1" dirty="0"/>
              <a:t> do not match or not </a:t>
            </a:r>
            <a:r>
              <a:rPr lang="fr-FR" sz="2000" b="1" dirty="0" err="1"/>
              <a:t>entered</a:t>
            </a:r>
            <a:r>
              <a:rPr lang="fr-FR" sz="2000" b="1" dirty="0"/>
              <a:t> at all</a:t>
            </a:r>
          </a:p>
          <a:p>
            <a:pPr marL="514350" indent="-514350">
              <a:buClrTx/>
              <a:buFont typeface="+mj-lt"/>
              <a:buAutoNum type="arabicPeriod"/>
            </a:pPr>
            <a:endParaRPr lang="fr-FR" sz="2000" dirty="0"/>
          </a:p>
          <a:p>
            <a:endParaRPr lang="fr-FR" sz="20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437944" y="1666263"/>
            <a:ext cx="3105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Surgery Log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538811" y="4615603"/>
            <a:ext cx="3105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 Summary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37944" y="2072954"/>
            <a:ext cx="4038600" cy="209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fr-FR" sz="2000" b="1" dirty="0"/>
              <a:t>Listing of minor or non-</a:t>
            </a:r>
            <a:r>
              <a:rPr lang="fr-FR" sz="2000" b="1" dirty="0" err="1"/>
              <a:t>surgical</a:t>
            </a:r>
            <a:r>
              <a:rPr lang="fr-FR" sz="2000" b="1" dirty="0"/>
              <a:t> </a:t>
            </a:r>
            <a:r>
              <a:rPr lang="fr-FR" sz="2000" b="1" dirty="0" err="1"/>
              <a:t>procedures</a:t>
            </a:r>
            <a:endParaRPr lang="fr-FR" sz="2000" b="1" dirty="0"/>
          </a:p>
          <a:p>
            <a:pPr marL="514350" indent="-514350">
              <a:buFont typeface="+mj-lt"/>
              <a:buAutoNum type="arabicPeriod"/>
            </a:pPr>
            <a:r>
              <a:rPr lang="fr-FR" sz="2000" b="1" dirty="0" err="1"/>
              <a:t>Coding</a:t>
            </a:r>
            <a:r>
              <a:rPr lang="fr-FR" sz="2000" b="1" dirty="0"/>
              <a:t> </a:t>
            </a:r>
            <a:r>
              <a:rPr lang="fr-FR" sz="2000" b="1" dirty="0" err="1"/>
              <a:t>errors</a:t>
            </a:r>
            <a:endParaRPr lang="fr-FR" sz="2000" b="1" dirty="0"/>
          </a:p>
          <a:p>
            <a:pPr marL="514350" indent="-514350">
              <a:buFont typeface="+mj-lt"/>
              <a:buAutoNum type="arabicPeriod"/>
            </a:pPr>
            <a:r>
              <a:rPr lang="fr-FR" sz="2000" b="1" dirty="0"/>
              <a:t>Limited </a:t>
            </a:r>
            <a:r>
              <a:rPr lang="fr-FR" sz="2000" b="1" dirty="0" err="1"/>
              <a:t>procedures</a:t>
            </a:r>
            <a:r>
              <a:rPr lang="fr-FR" sz="2000" b="1" dirty="0"/>
              <a:t> not </a:t>
            </a:r>
            <a:r>
              <a:rPr lang="fr-FR" sz="2000" b="1" dirty="0" err="1"/>
              <a:t>numbered</a:t>
            </a:r>
            <a:endParaRPr lang="fr-FR" sz="2000" b="1" dirty="0"/>
          </a:p>
          <a:p>
            <a:pPr marL="514350" indent="-514350">
              <a:buFont typeface="+mj-lt"/>
              <a:buAutoNum type="arabicPeriod"/>
            </a:pPr>
            <a:r>
              <a:rPr lang="fr-FR" sz="2000" b="1" dirty="0"/>
              <a:t>Use of </a:t>
            </a:r>
            <a:r>
              <a:rPr lang="fr-FR" sz="2000" b="1" dirty="0" err="1"/>
              <a:t>inappropriate</a:t>
            </a:r>
            <a:r>
              <a:rPr lang="fr-FR" sz="2000" b="1" dirty="0"/>
              <a:t> </a:t>
            </a:r>
            <a:r>
              <a:rPr lang="fr-FR" sz="2000" b="1" dirty="0" err="1"/>
              <a:t>scientific</a:t>
            </a:r>
            <a:r>
              <a:rPr lang="fr-FR" sz="2000" b="1" dirty="0"/>
              <a:t> </a:t>
            </a:r>
            <a:r>
              <a:rPr lang="fr-FR" sz="2000" b="1" dirty="0" err="1"/>
              <a:t>language</a:t>
            </a:r>
            <a:endParaRPr lang="fr-FR" sz="2000" dirty="0"/>
          </a:p>
          <a:p>
            <a:endParaRPr lang="fr-FR" sz="20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4984147" y="3850194"/>
            <a:ext cx="3105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Activity Log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628684" y="4297964"/>
            <a:ext cx="4038600" cy="1480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fr-FR" sz="2000" b="1" dirty="0"/>
              <a:t>Performing </a:t>
            </a:r>
            <a:r>
              <a:rPr lang="fr-FR" sz="2000" b="1" dirty="0" err="1"/>
              <a:t>elective</a:t>
            </a:r>
            <a:r>
              <a:rPr lang="fr-FR" sz="2000" b="1" dirty="0"/>
              <a:t> </a:t>
            </a:r>
            <a:r>
              <a:rPr lang="fr-FR" sz="2000" b="1" dirty="0" err="1"/>
              <a:t>surgery</a:t>
            </a:r>
            <a:r>
              <a:rPr lang="fr-FR" sz="2000" b="1" dirty="0"/>
              <a:t> </a:t>
            </a:r>
            <a:r>
              <a:rPr lang="fr-FR" sz="2000" b="1" dirty="0" err="1"/>
              <a:t>during</a:t>
            </a:r>
            <a:r>
              <a:rPr lang="fr-FR" sz="2000" b="1" dirty="0"/>
              <a:t> </a:t>
            </a:r>
            <a:r>
              <a:rPr lang="fr-FR" sz="2000" b="1" dirty="0" err="1"/>
              <a:t>other</a:t>
            </a:r>
            <a:r>
              <a:rPr lang="fr-FR" sz="2000" b="1" dirty="0"/>
              <a:t> rotations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b="1" dirty="0" err="1"/>
              <a:t>Need</a:t>
            </a:r>
            <a:r>
              <a:rPr lang="fr-FR" sz="2000" b="1" dirty="0"/>
              <a:t> to </a:t>
            </a:r>
            <a:r>
              <a:rPr lang="fr-FR" sz="2000" b="1" dirty="0" err="1"/>
              <a:t>list</a:t>
            </a:r>
            <a:r>
              <a:rPr lang="fr-FR" sz="2000" b="1" dirty="0"/>
              <a:t> </a:t>
            </a:r>
            <a:r>
              <a:rPr lang="fr-FR" sz="2000" b="1" dirty="0" err="1"/>
              <a:t>activity</a:t>
            </a:r>
            <a:r>
              <a:rPr lang="fr-FR" sz="2000" b="1" dirty="0"/>
              <a:t> </a:t>
            </a:r>
            <a:r>
              <a:rPr lang="fr-FR" sz="2000" b="1" dirty="0" err="1"/>
              <a:t>week</a:t>
            </a:r>
            <a:r>
              <a:rPr lang="fr-FR" sz="2000" b="1" dirty="0"/>
              <a:t> by </a:t>
            </a:r>
            <a:r>
              <a:rPr lang="fr-FR" sz="2000" b="1" dirty="0" err="1"/>
              <a:t>week</a:t>
            </a:r>
            <a:r>
              <a:rPr lang="fr-FR" sz="2000" b="1" dirty="0"/>
              <a:t> </a:t>
            </a:r>
            <a:r>
              <a:rPr lang="mr-IN" sz="2000" b="1" dirty="0"/>
              <a:t>–</a:t>
            </a:r>
            <a:r>
              <a:rPr lang="fr-FR" sz="2000" b="1" dirty="0"/>
              <a:t> blocks of </a:t>
            </a:r>
            <a:r>
              <a:rPr lang="fr-FR" sz="2000" b="1" dirty="0" err="1"/>
              <a:t>weeks</a:t>
            </a:r>
            <a:r>
              <a:rPr lang="fr-FR" sz="2000" b="1" dirty="0"/>
              <a:t> OK</a:t>
            </a:r>
            <a:endParaRPr lang="fr-FR" sz="2000" dirty="0"/>
          </a:p>
          <a:p>
            <a:endParaRPr lang="fr-FR" sz="2000" dirty="0"/>
          </a:p>
        </p:txBody>
      </p:sp>
      <p:sp>
        <p:nvSpPr>
          <p:cNvPr id="11" name="TextBox 10"/>
          <p:cNvSpPr txBox="1"/>
          <p:nvPr/>
        </p:nvSpPr>
        <p:spPr>
          <a:xfrm flipH="1">
            <a:off x="5095359" y="1515629"/>
            <a:ext cx="3105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General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4738044" y="1884961"/>
            <a:ext cx="4038600" cy="956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fr-FR" sz="2000" b="1" dirty="0"/>
              <a:t>Changing format of the </a:t>
            </a:r>
            <a:r>
              <a:rPr lang="fr-FR" sz="2000" b="1" dirty="0" err="1"/>
              <a:t>forms</a:t>
            </a:r>
            <a:endParaRPr lang="fr-FR" sz="2000" b="1" dirty="0"/>
          </a:p>
          <a:p>
            <a:pPr marL="514350" indent="-514350">
              <a:buFont typeface="+mj-lt"/>
              <a:buAutoNum type="arabicPeriod"/>
            </a:pPr>
            <a:r>
              <a:rPr lang="fr-FR" sz="2000" b="1" dirty="0" err="1"/>
              <a:t>Upload</a:t>
            </a:r>
            <a:r>
              <a:rPr lang="fr-FR" sz="2000" b="1" dirty="0"/>
              <a:t> of scans </a:t>
            </a:r>
            <a:r>
              <a:rPr lang="fr-FR" sz="2000" b="1" dirty="0" err="1"/>
              <a:t>rather</a:t>
            </a:r>
            <a:r>
              <a:rPr lang="fr-FR" sz="2000" b="1" dirty="0"/>
              <a:t> </a:t>
            </a:r>
            <a:r>
              <a:rPr lang="fr-FR" sz="2000" b="1" dirty="0" err="1"/>
              <a:t>than</a:t>
            </a:r>
            <a:r>
              <a:rPr lang="fr-FR" sz="2000" b="1" dirty="0"/>
              <a:t> original .</a:t>
            </a:r>
            <a:r>
              <a:rPr lang="fr-FR" sz="2000" b="1" dirty="0" err="1"/>
              <a:t>pdf</a:t>
            </a:r>
            <a:r>
              <a:rPr lang="fr-FR" sz="2000" b="1" dirty="0"/>
              <a:t> files</a:t>
            </a:r>
          </a:p>
          <a:p>
            <a:pPr marL="514350" indent="-514350">
              <a:buFont typeface="+mj-lt"/>
              <a:buAutoNum type="arabicPeriod"/>
            </a:pPr>
            <a:endParaRPr lang="fr-F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2" r="-526"/>
          <a:stretch/>
        </p:blipFill>
        <p:spPr>
          <a:xfrm>
            <a:off x="470931" y="2933506"/>
            <a:ext cx="4089874" cy="336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394</Words>
  <Application>Microsoft Macintosh PowerPoint</Application>
  <PresentationFormat>Bildschirmpräsentation (4:3)</PresentationFormat>
  <Paragraphs>129</Paragraphs>
  <Slides>24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Mangal</vt:lpstr>
      <vt:lpstr>Wingdings</vt:lpstr>
      <vt:lpstr>Office Theme</vt:lpstr>
      <vt:lpstr>Report from the  Credentials Committee</vt:lpstr>
      <vt:lpstr>Who we are: CC Members</vt:lpstr>
      <vt:lpstr>Who we are: Programme Recertification Committee</vt:lpstr>
      <vt:lpstr>Who we are: Credentials Secretary</vt:lpstr>
      <vt:lpstr>PowerPoint-Präsentation</vt:lpstr>
      <vt:lpstr>Communication</vt:lpstr>
      <vt:lpstr>CC Meetings &amp; Deadlines</vt:lpstr>
      <vt:lpstr>Credentials Application</vt:lpstr>
      <vt:lpstr>Common mistakes in Annual Reports</vt:lpstr>
      <vt:lpstr>ECVS Evaluation Platform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ECVS Evaluation Platform Launch:  </vt:lpstr>
      <vt:lpstr>Thank you for your attention –  Any questions?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ALEXANDRE CARON</dc:creator>
  <cp:lastModifiedBy>Microsoft Office-Benutzer</cp:lastModifiedBy>
  <cp:revision>102</cp:revision>
  <dcterms:created xsi:type="dcterms:W3CDTF">2017-07-10T13:56:54Z</dcterms:created>
  <dcterms:modified xsi:type="dcterms:W3CDTF">2018-07-12T10:18:57Z</dcterms:modified>
</cp:coreProperties>
</file>